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339" r:id="rId2"/>
    <p:sldId id="341" r:id="rId3"/>
    <p:sldId id="342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330" r:id="rId13"/>
    <p:sldId id="388" r:id="rId14"/>
    <p:sldId id="326" r:id="rId15"/>
    <p:sldId id="383" r:id="rId16"/>
    <p:sldId id="327" r:id="rId17"/>
    <p:sldId id="307" r:id="rId18"/>
    <p:sldId id="306" r:id="rId19"/>
    <p:sldId id="447" r:id="rId20"/>
    <p:sldId id="449" r:id="rId21"/>
    <p:sldId id="451" r:id="rId22"/>
    <p:sldId id="450" r:id="rId23"/>
    <p:sldId id="448" r:id="rId24"/>
    <p:sldId id="454" r:id="rId25"/>
    <p:sldId id="455" r:id="rId26"/>
  </p:sldIdLst>
  <p:sldSz cx="7239000" cy="10287000"/>
  <p:notesSz cx="6811963" cy="994568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ks_c_5601-1987"/>
  <p:clrMru>
    <a:srgbClr val="0099CC"/>
    <a:srgbClr val="BDDF93"/>
    <a:srgbClr val="B1E5CB"/>
    <a:srgbClr val="FDEAC7"/>
    <a:srgbClr val="F3F5CF"/>
    <a:srgbClr val="E2EEFA"/>
    <a:srgbClr val="CCFFCC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60" autoAdjust="0"/>
    <p:restoredTop sz="93596" autoAdjust="0"/>
  </p:normalViewPr>
  <p:slideViewPr>
    <p:cSldViewPr>
      <p:cViewPr>
        <p:scale>
          <a:sx n="75" d="100"/>
          <a:sy n="75" d="100"/>
        </p:scale>
        <p:origin x="-1776" y="210"/>
      </p:cViewPr>
      <p:guideLst>
        <p:guide orient="horz" pos="3264"/>
        <p:guide orient="horz" pos="4944"/>
        <p:guide orient="horz" pos="3216"/>
        <p:guide orient="horz" pos="2064"/>
        <p:guide orient="horz" pos="5136"/>
        <p:guide pos="2256"/>
        <p:guide pos="4320"/>
        <p:guide pos="120"/>
        <p:guide pos="3696"/>
        <p:guide pos="2976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410"/>
    </p:cViewPr>
  </p:sorterViewPr>
  <p:notesViewPr>
    <p:cSldViewPr>
      <p:cViewPr varScale="1">
        <p:scale>
          <a:sx n="58" d="100"/>
          <a:sy n="58" d="100"/>
        </p:scale>
        <p:origin x="-1818" y="-90"/>
      </p:cViewPr>
      <p:guideLst>
        <p:guide orient="horz" pos="3132"/>
        <p:guide pos="2145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9" tIns="47809" rIns="95619" bIns="47809" numCol="1" anchor="t" anchorCtr="0" compatLnSpc="1">
            <a:prstTxWarp prst="textNoShape">
              <a:avLst/>
            </a:prstTxWarp>
          </a:bodyPr>
          <a:lstStyle>
            <a:lvl1pPr defTabSz="954088">
              <a:defRPr sz="1200"/>
            </a:lvl1pPr>
          </a:lstStyle>
          <a:p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9" tIns="47809" rIns="95619" bIns="47809" numCol="1" anchor="t" anchorCtr="0" compatLnSpc="1">
            <a:prstTxWarp prst="textNoShape">
              <a:avLst/>
            </a:prstTxWarp>
          </a:bodyPr>
          <a:lstStyle>
            <a:lvl1pPr algn="r" defTabSz="954088">
              <a:defRPr sz="1200"/>
            </a:lvl1pPr>
          </a:lstStyle>
          <a:p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9" tIns="47809" rIns="95619" bIns="47809" numCol="1" anchor="b" anchorCtr="0" compatLnSpc="1">
            <a:prstTxWarp prst="textNoShape">
              <a:avLst/>
            </a:prstTxWarp>
          </a:bodyPr>
          <a:lstStyle>
            <a:lvl1pPr defTabSz="954088">
              <a:defRPr sz="1200"/>
            </a:lvl1pPr>
          </a:lstStyle>
          <a:p>
            <a:endParaRPr lang="en-US" altLang="ko-K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4880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9" tIns="47809" rIns="95619" bIns="47809" numCol="1" anchor="b" anchorCtr="0" compatLnSpc="1">
            <a:prstTxWarp prst="textNoShape">
              <a:avLst/>
            </a:prstTxWarp>
          </a:bodyPr>
          <a:lstStyle>
            <a:lvl1pPr algn="r" defTabSz="954088">
              <a:defRPr sz="1200"/>
            </a:lvl1pPr>
          </a:lstStyle>
          <a:p>
            <a:fld id="{3D85E91B-F9D8-412A-BF06-9509E3D6FA7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1" tIns="46335" rIns="92671" bIns="46335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 altLang="ko-KR"/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1" tIns="46335" rIns="92671" bIns="46335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 altLang="ko-KR"/>
          </a:p>
        </p:txBody>
      </p:sp>
      <p:sp>
        <p:nvSpPr>
          <p:cNvPr id="48132" name="Rectangle 1028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095500" y="747713"/>
            <a:ext cx="2622550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9887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1" tIns="46335" rIns="92671" bIns="463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813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52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1" tIns="46335" rIns="92671" bIns="46335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 altLang="ko-KR"/>
          </a:p>
        </p:txBody>
      </p:sp>
      <p:sp>
        <p:nvSpPr>
          <p:cNvPr id="4813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8800"/>
            <a:ext cx="2952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1" tIns="46335" rIns="92671" bIns="46335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747C9DD1-D9C0-42A2-A4F5-F131EDEFEAA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42925" y="3195638"/>
            <a:ext cx="6153150" cy="220503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85850" y="5829300"/>
            <a:ext cx="50673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B4741-A6C5-4364-9DC5-69A55BA2BDC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EDE7B-904F-4270-9394-1745CED0F65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248275" y="412750"/>
            <a:ext cx="1628775" cy="87772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61950" y="412750"/>
            <a:ext cx="4733925" cy="87772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EDDF1-C060-497B-86D4-22FFCDB31AB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9F23C-DF64-45EB-9934-0F777B21670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500" y="6610350"/>
            <a:ext cx="6153150" cy="20431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1500" y="4360863"/>
            <a:ext cx="6153150" cy="22494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B603-DF1F-420C-8D0F-67E24BCFF4A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61950" y="2400300"/>
            <a:ext cx="3181350" cy="6789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695700" y="2400300"/>
            <a:ext cx="3181350" cy="6789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9F5A7-1CBA-4B90-BF7D-4A792396DC5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61950" y="2303463"/>
            <a:ext cx="3198813" cy="958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61950" y="3262313"/>
            <a:ext cx="3198813" cy="592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676650" y="2303463"/>
            <a:ext cx="3200400" cy="958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676650" y="3262313"/>
            <a:ext cx="3200400" cy="592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8E1FB-2937-4F89-AB9F-E0AFAF9834C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F3436-0077-4CF2-A670-D36DE61787A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0C7D0-508F-47B7-BBDE-1A0B825DAB5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1950" y="409575"/>
            <a:ext cx="2381250" cy="174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30513" y="409575"/>
            <a:ext cx="4046537" cy="8780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61950" y="2152650"/>
            <a:ext cx="2381250" cy="70373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8598E-F4B2-441B-B7F7-00BAF10CCD3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9225" y="7200900"/>
            <a:ext cx="4343400" cy="850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419225" y="919163"/>
            <a:ext cx="4343400" cy="6172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419225" y="8051800"/>
            <a:ext cx="4343400" cy="1206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4324B-4DC8-4DB4-A5FB-D0AF6A56434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1950" y="412750"/>
            <a:ext cx="6515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950" y="2400300"/>
            <a:ext cx="6515100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1950" y="9367838"/>
            <a:ext cx="16891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73325" y="9367838"/>
            <a:ext cx="2292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328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87950" y="9367838"/>
            <a:ext cx="16891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FDDA9F-27F7-4298-B68E-45863B2598F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28711" name="Rectangle 7"/>
          <p:cNvSpPr>
            <a:spLocks noChangeArrowheads="1"/>
          </p:cNvSpPr>
          <p:nvPr userDrawn="1"/>
        </p:nvSpPr>
        <p:spPr bwMode="auto">
          <a:xfrm>
            <a:off x="0" y="465138"/>
            <a:ext cx="7239000" cy="177800"/>
          </a:xfrm>
          <a:prstGeom prst="rect">
            <a:avLst/>
          </a:prstGeom>
          <a:solidFill>
            <a:schemeClr val="accent2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9.png"/><Relationship Id="rId7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0.png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0.jpe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22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7" name="Group 17"/>
          <p:cNvGrpSpPr>
            <a:grpSpLocks/>
          </p:cNvGrpSpPr>
          <p:nvPr/>
        </p:nvGrpSpPr>
        <p:grpSpPr bwMode="auto">
          <a:xfrm>
            <a:off x="828675" y="2579688"/>
            <a:ext cx="5805488" cy="1528762"/>
            <a:chOff x="522" y="1624"/>
            <a:chExt cx="3657" cy="964"/>
          </a:xfrm>
        </p:grpSpPr>
        <p:sp>
          <p:nvSpPr>
            <p:cNvPr id="184336" name="Rectangle 16"/>
            <p:cNvSpPr>
              <a:spLocks noChangeArrowheads="1"/>
            </p:cNvSpPr>
            <p:nvPr/>
          </p:nvSpPr>
          <p:spPr bwMode="auto">
            <a:xfrm>
              <a:off x="522" y="1624"/>
              <a:ext cx="3657" cy="964"/>
            </a:xfrm>
            <a:prstGeom prst="rect">
              <a:avLst/>
            </a:prstGeom>
            <a:solidFill>
              <a:srgbClr val="E2EEFA">
                <a:alpha val="50000"/>
              </a:srgbClr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330" name="Text Box 10"/>
            <p:cNvSpPr txBox="1">
              <a:spLocks noChangeArrowheads="1"/>
            </p:cNvSpPr>
            <p:nvPr/>
          </p:nvSpPr>
          <p:spPr bwMode="auto">
            <a:xfrm>
              <a:off x="607" y="1823"/>
              <a:ext cx="35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2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컴퓨터무용음악이해</a:t>
              </a:r>
              <a:endParaRPr lang="ko-KR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1504950" y="5999163"/>
            <a:ext cx="434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 dirty="0" smtClean="0"/>
              <a:t>2011</a:t>
            </a:r>
            <a:r>
              <a:rPr lang="ko-KR" altLang="en-US" b="1" dirty="0" smtClean="0"/>
              <a:t>년 </a:t>
            </a:r>
            <a:r>
              <a:rPr lang="en-US" altLang="ko-KR" b="1" dirty="0"/>
              <a:t>3</a:t>
            </a:r>
            <a:r>
              <a:rPr lang="ko-KR" altLang="en-US" b="1" dirty="0"/>
              <a:t>월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784225" y="7708900"/>
            <a:ext cx="588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 dirty="0" smtClean="0"/>
              <a:t>충남대학교 </a:t>
            </a:r>
            <a:endParaRPr lang="ko-KR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AutoShape 2"/>
          <p:cNvSpPr>
            <a:spLocks noChangeArrowheads="1"/>
          </p:cNvSpPr>
          <p:nvPr/>
        </p:nvSpPr>
        <p:spPr bwMode="auto">
          <a:xfrm>
            <a:off x="352425" y="1174750"/>
            <a:ext cx="2127250" cy="404813"/>
          </a:xfrm>
          <a:prstGeom prst="roundRect">
            <a:avLst>
              <a:gd name="adj" fmla="val 16667"/>
            </a:avLst>
          </a:prstGeom>
          <a:solidFill>
            <a:srgbClr val="458CD1"/>
          </a:solidFill>
          <a:ln w="12700">
            <a:noFill/>
            <a:round/>
            <a:headEnd/>
            <a:tailEnd/>
          </a:ln>
          <a:effectLst/>
        </p:spPr>
        <p:txBody>
          <a:bodyPr wrap="none" lIns="100145" tIns="0" rIns="100145" bIns="0" anchor="ctr"/>
          <a:lstStyle/>
          <a:p>
            <a:pPr algn="ctr" defTabSz="1001713"/>
            <a:r>
              <a:rPr lang="en-US" altLang="ko-KR" sz="1400" b="1">
                <a:latin typeface="HY견고딕" pitchFamily="18" charset="-127"/>
                <a:ea typeface="HY견고딕" pitchFamily="18" charset="-127"/>
              </a:rPr>
              <a:t>I</a:t>
            </a:r>
            <a:r>
              <a:rPr lang="en-US" altLang="ko-KR" sz="1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400" b="1">
                <a:latin typeface="HY견고딕" pitchFamily="18" charset="-127"/>
                <a:ea typeface="HY견고딕" pitchFamily="18" charset="-127"/>
              </a:rPr>
              <a:t>미디 시퀸싱의 이해</a:t>
            </a:r>
          </a:p>
        </p:txBody>
      </p:sp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514350" y="1543050"/>
            <a:ext cx="6226175" cy="37290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/>
            <a:r>
              <a:rPr lang="en-US" altLang="ko-KR" sz="1400" b="1"/>
              <a:t>2. </a:t>
            </a:r>
            <a:r>
              <a:rPr lang="ko-KR" altLang="en-US" sz="1400" b="1"/>
              <a:t>미디의 이해</a:t>
            </a:r>
          </a:p>
          <a:p>
            <a:pPr marL="914400" lvl="1" indent="-457200"/>
            <a:endParaRPr lang="ko-KR" altLang="en-US" sz="1400" b="1"/>
          </a:p>
          <a:p>
            <a:pPr marL="914400" lvl="1" indent="-457200"/>
            <a:r>
              <a:rPr lang="ko-KR" altLang="en-US" sz="1400" b="1"/>
              <a:t>   </a:t>
            </a:r>
            <a:r>
              <a:rPr lang="en-US" altLang="ko-KR" sz="1400" b="1"/>
              <a:t>2) </a:t>
            </a:r>
            <a:r>
              <a:rPr lang="ko-KR" altLang="en-US" sz="1400" b="1"/>
              <a:t>미디의 연결</a:t>
            </a:r>
            <a:r>
              <a:rPr lang="ko-KR" altLang="en-US" sz="1400"/>
              <a:t> </a:t>
            </a:r>
          </a:p>
          <a:p>
            <a:pPr marL="914400" lvl="1" indent="-457200"/>
            <a:endParaRPr lang="ko-KR" altLang="en-US" sz="1400"/>
          </a:p>
          <a:p>
            <a:pPr marL="914400" lvl="1" indent="-457200"/>
            <a:r>
              <a:rPr lang="ko-KR" altLang="en-US" sz="1400"/>
              <a:t> </a:t>
            </a:r>
            <a:r>
              <a:rPr lang="en-US" altLang="ko-KR" sz="1400"/>
              <a:t>-</a:t>
            </a:r>
            <a:r>
              <a:rPr lang="ko-KR" altLang="en-US" sz="1400"/>
              <a:t>컴퓨터음악에 주로 사용되는 </a:t>
            </a:r>
            <a:r>
              <a:rPr lang="en-US" altLang="ko-KR" sz="1400"/>
              <a:t>Cable(</a:t>
            </a:r>
            <a:r>
              <a:rPr lang="ko-KR" altLang="en-US" sz="1400"/>
              <a:t>선</a:t>
            </a:r>
            <a:r>
              <a:rPr lang="en-US" altLang="ko-KR" sz="1400"/>
              <a:t>)</a:t>
            </a:r>
            <a:r>
              <a:rPr lang="ko-KR" altLang="en-US" sz="1400"/>
              <a:t>의 종류는 일반적으로 세가지가 있는데 </a:t>
            </a:r>
            <a:r>
              <a:rPr lang="en-US" altLang="ko-KR" sz="1400"/>
              <a:t>Power Cable(</a:t>
            </a:r>
            <a:r>
              <a:rPr lang="ko-KR" altLang="en-US" sz="1400"/>
              <a:t>전원선</a:t>
            </a:r>
            <a:r>
              <a:rPr lang="en-US" altLang="ko-KR" sz="1400"/>
              <a:t>), Audio Cable, MIDI Cable</a:t>
            </a:r>
            <a:r>
              <a:rPr lang="ko-KR" altLang="en-US" sz="1400"/>
              <a:t>이다</a:t>
            </a:r>
            <a:r>
              <a:rPr lang="en-US" altLang="ko-KR" sz="1400"/>
              <a:t>.  </a:t>
            </a:r>
            <a:r>
              <a:rPr lang="ko-KR" altLang="en-US" sz="1400"/>
              <a:t>설치가 복잡할수록 세종류의 선을 분리해서 점검하는 것이 좋다</a:t>
            </a:r>
            <a:r>
              <a:rPr lang="en-US" altLang="ko-KR" sz="1400"/>
              <a:t>.</a:t>
            </a:r>
          </a:p>
          <a:p>
            <a:pPr marL="914400" lvl="1" indent="-457200"/>
            <a:endParaRPr lang="en-US" altLang="ko-KR" sz="1400"/>
          </a:p>
          <a:p>
            <a:pPr marL="914400" lvl="1" indent="-457200"/>
            <a:endParaRPr lang="en-US" altLang="ko-KR" sz="1400"/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en-US" altLang="ko-KR" sz="1200"/>
              <a:t>MIDI</a:t>
            </a:r>
            <a:r>
              <a:rPr lang="ko-KR" altLang="en-US" sz="1200"/>
              <a:t>장비의 뒷면을 보면 </a:t>
            </a:r>
            <a:r>
              <a:rPr lang="en-US" altLang="ko-KR" sz="1200"/>
              <a:t>3</a:t>
            </a:r>
            <a:r>
              <a:rPr lang="ko-KR" altLang="en-US" sz="1200"/>
              <a:t>개의 미디단자가 있다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In   : </a:t>
            </a:r>
            <a:r>
              <a:rPr lang="ko-KR" altLang="en-US" sz="1200"/>
              <a:t>미디신호를 받아들이는 경로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/>
              <a:t>                </a:t>
            </a:r>
            <a:r>
              <a:rPr lang="en-US" altLang="ko-KR" sz="1200"/>
              <a:t>-</a:t>
            </a:r>
            <a:r>
              <a:rPr lang="ko-KR" altLang="en-US" sz="1200"/>
              <a:t>모듈의 경우 미디건반</a:t>
            </a:r>
            <a:r>
              <a:rPr lang="en-US" altLang="ko-KR" sz="1200"/>
              <a:t>(</a:t>
            </a:r>
            <a:r>
              <a:rPr lang="ko-KR" altLang="en-US" sz="1200"/>
              <a:t>컴퓨터</a:t>
            </a:r>
            <a:r>
              <a:rPr lang="en-US" altLang="ko-KR" sz="1200"/>
              <a:t>)</a:t>
            </a:r>
            <a:r>
              <a:rPr lang="ko-KR" altLang="en-US" sz="1200"/>
              <a:t>에서 나오는 미디선이 이곳에 연결된다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Out : </a:t>
            </a:r>
            <a:r>
              <a:rPr lang="ko-KR" altLang="en-US" sz="1200"/>
              <a:t>미디신호를 출력하는 경로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/>
              <a:t>                </a:t>
            </a:r>
            <a:r>
              <a:rPr lang="en-US" altLang="ko-KR" sz="1200"/>
              <a:t>-</a:t>
            </a:r>
            <a:r>
              <a:rPr lang="ko-KR" altLang="en-US" sz="1200"/>
              <a:t>모듈의 경우 잘 사용을 안 하지만 </a:t>
            </a:r>
            <a:r>
              <a:rPr lang="en-US" altLang="ko-KR" sz="1200"/>
              <a:t>System Exclusive </a:t>
            </a:r>
            <a:r>
              <a:rPr lang="ko-KR" altLang="en-US" sz="1200"/>
              <a:t>데이터를 컴퓨터로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/>
              <a:t>                  보낼때 사용한다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Thru : In</a:t>
            </a:r>
            <a:r>
              <a:rPr lang="ko-KR" altLang="en-US" sz="1200"/>
              <a:t>을 통해 들어온 신호를 여과 없이 출력하며</a:t>
            </a:r>
            <a:r>
              <a:rPr lang="en-US" altLang="ko-KR" sz="1200"/>
              <a:t>, </a:t>
            </a:r>
            <a:r>
              <a:rPr lang="ko-KR" altLang="en-US" sz="1200"/>
              <a:t>다른 장비와 연결된다</a:t>
            </a:r>
            <a:r>
              <a:rPr lang="en-US" altLang="ko-KR" sz="1200"/>
              <a:t>. </a:t>
            </a:r>
          </a:p>
        </p:txBody>
      </p:sp>
      <p:sp>
        <p:nvSpPr>
          <p:cNvPr id="325637" name="AutoShape 5"/>
          <p:cNvSpPr>
            <a:spLocks noChangeArrowheads="1"/>
          </p:cNvSpPr>
          <p:nvPr/>
        </p:nvSpPr>
        <p:spPr bwMode="auto">
          <a:xfrm>
            <a:off x="693738" y="3117850"/>
            <a:ext cx="1439862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en-US" altLang="ko-KR" sz="1100" b="1"/>
              <a:t>MIDI IN/Out/Thru</a:t>
            </a:r>
          </a:p>
        </p:txBody>
      </p:sp>
      <p:pic>
        <p:nvPicPr>
          <p:cNvPr id="325638" name="Picture 6" descr="midi c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0" y="3208338"/>
            <a:ext cx="887413" cy="742950"/>
          </a:xfrm>
          <a:prstGeom prst="rect">
            <a:avLst/>
          </a:prstGeom>
          <a:noFill/>
        </p:spPr>
      </p:pic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469900" y="5413375"/>
            <a:ext cx="6226175" cy="1076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모든 미디장비의 연결은 장비의 미디아웃으로부터 다른 미디장비의 미디인으로 접속하면 된다</a:t>
            </a:r>
            <a:r>
              <a:rPr lang="en-US" altLang="ko-KR" sz="1200"/>
              <a:t>.  </a:t>
            </a:r>
            <a:r>
              <a:rPr lang="ko-KR" altLang="en-US" sz="1200"/>
              <a:t>즉</a:t>
            </a:r>
            <a:r>
              <a:rPr lang="en-US" altLang="ko-KR" sz="1200"/>
              <a:t>, MIDI Out</a:t>
            </a:r>
            <a:r>
              <a:rPr lang="ko-KR" altLang="en-US" sz="1200"/>
              <a:t>은 </a:t>
            </a:r>
            <a:r>
              <a:rPr lang="en-US" altLang="ko-KR" sz="1200"/>
              <a:t>MIDI </a:t>
            </a:r>
            <a:r>
              <a:rPr lang="ko-KR" altLang="en-US" sz="1200"/>
              <a:t>신호를 내 보내는 곳이고 </a:t>
            </a:r>
            <a:r>
              <a:rPr lang="en-US" altLang="ko-KR" sz="1200"/>
              <a:t>MIDI In</a:t>
            </a:r>
            <a:r>
              <a:rPr lang="ko-KR" altLang="en-US" sz="1200"/>
              <a:t>은 받아들이는 곳이다</a:t>
            </a:r>
            <a:r>
              <a:rPr lang="en-US" altLang="ko-KR" sz="1200"/>
              <a:t>.  </a:t>
            </a:r>
            <a:r>
              <a:rPr lang="ko-KR" altLang="en-US" sz="1200"/>
              <a:t>가장 기본적인 컴퓨터와 마스터 키보드</a:t>
            </a:r>
            <a:r>
              <a:rPr lang="en-US" altLang="ko-KR" sz="1200"/>
              <a:t>(</a:t>
            </a:r>
            <a:r>
              <a:rPr lang="ko-KR" altLang="en-US" sz="1200"/>
              <a:t>미디키보드</a:t>
            </a:r>
            <a:r>
              <a:rPr lang="en-US" altLang="ko-KR" sz="1200"/>
              <a:t>) </a:t>
            </a:r>
            <a:r>
              <a:rPr lang="ko-KR" altLang="en-US" sz="1200"/>
              <a:t>그리고 음원모듈의 연결을 예로 들었다</a:t>
            </a:r>
            <a:r>
              <a:rPr lang="en-US" altLang="ko-KR" sz="1200"/>
              <a:t>.</a:t>
            </a:r>
          </a:p>
        </p:txBody>
      </p:sp>
      <p:pic>
        <p:nvPicPr>
          <p:cNvPr id="325640" name="Picture 8" descr="X5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4563" y="8475663"/>
            <a:ext cx="2925762" cy="782637"/>
          </a:xfrm>
          <a:prstGeom prst="rect">
            <a:avLst/>
          </a:prstGeom>
          <a:noFill/>
        </p:spPr>
      </p:pic>
      <p:pic>
        <p:nvPicPr>
          <p:cNvPr id="325641" name="Picture 9" descr="컴퓨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0" y="7080250"/>
            <a:ext cx="1574800" cy="1028700"/>
          </a:xfrm>
          <a:prstGeom prst="rect">
            <a:avLst/>
          </a:prstGeom>
          <a:noFill/>
        </p:spPr>
      </p:pic>
      <p:pic>
        <p:nvPicPr>
          <p:cNvPr id="325642" name="Picture 10" descr="미디인터페이스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9400" y="7529513"/>
            <a:ext cx="887413" cy="608012"/>
          </a:xfrm>
          <a:prstGeom prst="rect">
            <a:avLst/>
          </a:prstGeom>
          <a:noFill/>
        </p:spPr>
      </p:pic>
      <p:pic>
        <p:nvPicPr>
          <p:cNvPr id="325643" name="Picture 11" descr="모튤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" y="8789988"/>
            <a:ext cx="1855788" cy="171450"/>
          </a:xfrm>
          <a:prstGeom prst="rect">
            <a:avLst/>
          </a:prstGeom>
          <a:noFill/>
        </p:spPr>
      </p:pic>
      <p:sp>
        <p:nvSpPr>
          <p:cNvPr id="325644" name="Line 12"/>
          <p:cNvSpPr>
            <a:spLocks noChangeShapeType="1"/>
          </p:cNvSpPr>
          <p:nvPr/>
        </p:nvSpPr>
        <p:spPr bwMode="auto">
          <a:xfrm flipV="1">
            <a:off x="1728788" y="8158163"/>
            <a:ext cx="0" cy="631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>
            <a:off x="2405063" y="7753350"/>
            <a:ext cx="12144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5646" name="Line 14"/>
          <p:cNvSpPr>
            <a:spLocks noChangeShapeType="1"/>
          </p:cNvSpPr>
          <p:nvPr/>
        </p:nvSpPr>
        <p:spPr bwMode="auto">
          <a:xfrm>
            <a:off x="2270125" y="8158163"/>
            <a:ext cx="0" cy="450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5647" name="Line 15"/>
          <p:cNvSpPr>
            <a:spLocks noChangeShapeType="1"/>
          </p:cNvSpPr>
          <p:nvPr/>
        </p:nvSpPr>
        <p:spPr bwMode="auto">
          <a:xfrm>
            <a:off x="2270125" y="8609013"/>
            <a:ext cx="1169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5648" name="Text Box 16"/>
          <p:cNvSpPr txBox="1">
            <a:spLocks noChangeArrowheads="1"/>
          </p:cNvSpPr>
          <p:nvPr/>
        </p:nvSpPr>
        <p:spPr bwMode="auto">
          <a:xfrm>
            <a:off x="1009650" y="8475663"/>
            <a:ext cx="6604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en-US" altLang="ko-KR" sz="1100" b="1"/>
              <a:t>MIDI IN</a:t>
            </a:r>
          </a:p>
        </p:txBody>
      </p:sp>
      <p:sp>
        <p:nvSpPr>
          <p:cNvPr id="325649" name="Text Box 17"/>
          <p:cNvSpPr txBox="1">
            <a:spLocks noChangeArrowheads="1"/>
          </p:cNvSpPr>
          <p:nvPr/>
        </p:nvSpPr>
        <p:spPr bwMode="auto">
          <a:xfrm>
            <a:off x="919163" y="8158163"/>
            <a:ext cx="8112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en-US" altLang="ko-KR" sz="1100" b="1"/>
              <a:t>MIDI OUT</a:t>
            </a:r>
          </a:p>
        </p:txBody>
      </p:sp>
      <p:sp>
        <p:nvSpPr>
          <p:cNvPr id="325650" name="Text Box 18"/>
          <p:cNvSpPr txBox="1">
            <a:spLocks noChangeArrowheads="1"/>
          </p:cNvSpPr>
          <p:nvPr/>
        </p:nvSpPr>
        <p:spPr bwMode="auto">
          <a:xfrm>
            <a:off x="2359025" y="8158163"/>
            <a:ext cx="6604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en-US" altLang="ko-KR" sz="1100" b="1"/>
              <a:t>MIDI IN</a:t>
            </a:r>
          </a:p>
        </p:txBody>
      </p:sp>
      <p:sp>
        <p:nvSpPr>
          <p:cNvPr id="325651" name="Text Box 19"/>
          <p:cNvSpPr txBox="1">
            <a:spLocks noChangeArrowheads="1"/>
          </p:cNvSpPr>
          <p:nvPr/>
        </p:nvSpPr>
        <p:spPr bwMode="auto">
          <a:xfrm>
            <a:off x="2719388" y="8609013"/>
            <a:ext cx="81121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en-US" altLang="ko-KR" sz="1100" b="1"/>
              <a:t>MIDI OUT</a:t>
            </a:r>
          </a:p>
        </p:txBody>
      </p:sp>
      <p:sp>
        <p:nvSpPr>
          <p:cNvPr id="325652" name="Text Box 20"/>
          <p:cNvSpPr txBox="1">
            <a:spLocks noChangeArrowheads="1"/>
          </p:cNvSpPr>
          <p:nvPr/>
        </p:nvSpPr>
        <p:spPr bwMode="auto">
          <a:xfrm>
            <a:off x="2674938" y="7439025"/>
            <a:ext cx="4762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en-US" altLang="ko-KR" sz="1100" b="1"/>
              <a:t>USB</a:t>
            </a:r>
          </a:p>
        </p:txBody>
      </p:sp>
      <p:sp>
        <p:nvSpPr>
          <p:cNvPr id="325653" name="Text Box 21"/>
          <p:cNvSpPr txBox="1">
            <a:spLocks noChangeArrowheads="1"/>
          </p:cNvSpPr>
          <p:nvPr/>
        </p:nvSpPr>
        <p:spPr bwMode="auto">
          <a:xfrm>
            <a:off x="1054100" y="8970963"/>
            <a:ext cx="7461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ko-KR" altLang="en-US" sz="1100" b="1"/>
              <a:t>음원모듈</a:t>
            </a:r>
          </a:p>
        </p:txBody>
      </p:sp>
      <p:sp>
        <p:nvSpPr>
          <p:cNvPr id="325654" name="Text Box 22"/>
          <p:cNvSpPr txBox="1">
            <a:spLocks noChangeArrowheads="1"/>
          </p:cNvSpPr>
          <p:nvPr/>
        </p:nvSpPr>
        <p:spPr bwMode="auto">
          <a:xfrm>
            <a:off x="3979863" y="9285288"/>
            <a:ext cx="17129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ko-KR" altLang="en-US" sz="1100" b="1"/>
              <a:t>마스터 키보드</a:t>
            </a:r>
            <a:r>
              <a:rPr lang="en-US" altLang="ko-KR" sz="1100" b="1"/>
              <a:t>(</a:t>
            </a:r>
            <a:r>
              <a:rPr lang="ko-KR" altLang="en-US" sz="1100" b="1"/>
              <a:t>미디건반</a:t>
            </a:r>
            <a:r>
              <a:rPr lang="en-US" altLang="ko-KR" sz="1100" b="1"/>
              <a:t>)</a:t>
            </a:r>
          </a:p>
        </p:txBody>
      </p:sp>
      <p:sp>
        <p:nvSpPr>
          <p:cNvPr id="325655" name="Text Box 23"/>
          <p:cNvSpPr txBox="1">
            <a:spLocks noChangeArrowheads="1"/>
          </p:cNvSpPr>
          <p:nvPr/>
        </p:nvSpPr>
        <p:spPr bwMode="auto">
          <a:xfrm>
            <a:off x="1370013" y="7213600"/>
            <a:ext cx="120173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ko-KR" altLang="en-US" sz="1100" b="1"/>
              <a:t>미디 인터페이스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AutoShape 2"/>
          <p:cNvSpPr>
            <a:spLocks noChangeArrowheads="1"/>
          </p:cNvSpPr>
          <p:nvPr/>
        </p:nvSpPr>
        <p:spPr bwMode="auto">
          <a:xfrm>
            <a:off x="352425" y="1174750"/>
            <a:ext cx="2127250" cy="404813"/>
          </a:xfrm>
          <a:prstGeom prst="roundRect">
            <a:avLst>
              <a:gd name="adj" fmla="val 16667"/>
            </a:avLst>
          </a:prstGeom>
          <a:solidFill>
            <a:srgbClr val="458CD1"/>
          </a:solidFill>
          <a:ln w="12700">
            <a:noFill/>
            <a:round/>
            <a:headEnd/>
            <a:tailEnd/>
          </a:ln>
          <a:effectLst/>
        </p:spPr>
        <p:txBody>
          <a:bodyPr wrap="none" lIns="100145" tIns="0" rIns="100145" bIns="0" anchor="ctr"/>
          <a:lstStyle/>
          <a:p>
            <a:pPr algn="ctr" defTabSz="1001713"/>
            <a:r>
              <a:rPr lang="en-US" altLang="ko-KR" sz="1400" b="1">
                <a:latin typeface="HY견고딕" pitchFamily="18" charset="-127"/>
                <a:ea typeface="HY견고딕" pitchFamily="18" charset="-127"/>
              </a:rPr>
              <a:t>I</a:t>
            </a:r>
            <a:r>
              <a:rPr lang="en-US" altLang="ko-KR" sz="1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400" b="1">
                <a:latin typeface="HY견고딕" pitchFamily="18" charset="-127"/>
                <a:ea typeface="HY견고딕" pitchFamily="18" charset="-127"/>
              </a:rPr>
              <a:t>미디 시퀸싱의 이해</a:t>
            </a: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sp>
        <p:nvSpPr>
          <p:cNvPr id="326661" name="AutoShape 5"/>
          <p:cNvSpPr>
            <a:spLocks noChangeArrowheads="1"/>
          </p:cNvSpPr>
          <p:nvPr/>
        </p:nvSpPr>
        <p:spPr bwMode="auto">
          <a:xfrm>
            <a:off x="604838" y="1812925"/>
            <a:ext cx="1935162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ko-KR" altLang="en-US" sz="1100" b="1"/>
              <a:t>현 컴퓨터음악 강의실 구성</a:t>
            </a:r>
          </a:p>
        </p:txBody>
      </p:sp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693738" y="7799388"/>
            <a:ext cx="6226175" cy="1076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마스터 키보드가 신호의 입력수단이 되고 미디신호를 </a:t>
            </a:r>
            <a:r>
              <a:rPr lang="en-US" altLang="ko-KR" sz="1200"/>
              <a:t>USB</a:t>
            </a:r>
            <a:r>
              <a:rPr lang="ko-KR" altLang="en-US" sz="1200"/>
              <a:t>단자를 통하여 주고 받는다</a:t>
            </a:r>
            <a:r>
              <a:rPr lang="en-US" altLang="ko-KR" sz="1200"/>
              <a:t>.  </a:t>
            </a:r>
            <a:r>
              <a:rPr lang="ko-KR" altLang="en-US" sz="1200"/>
              <a:t>사파이어는 오디오 인터페이스 역할이며 컴퓨터와는 </a:t>
            </a:r>
            <a:r>
              <a:rPr lang="en-US" altLang="ko-KR" sz="1200"/>
              <a:t>1394(Fire wire)Port </a:t>
            </a:r>
            <a:r>
              <a:rPr lang="ko-KR" altLang="en-US" sz="1200"/>
              <a:t>로 신호를 주고 받는다</a:t>
            </a:r>
            <a:r>
              <a:rPr lang="en-US" altLang="ko-KR" sz="1200"/>
              <a:t>.  </a:t>
            </a:r>
            <a:r>
              <a:rPr lang="ko-KR" altLang="en-US" sz="1200"/>
              <a:t>오디오 인터페이스를 통해서 음향을 표현 할수 있고 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/>
              <a:t>         </a:t>
            </a:r>
            <a:r>
              <a:rPr lang="en-US" altLang="ko-KR" sz="1200"/>
              <a:t>Saffire</a:t>
            </a:r>
            <a:r>
              <a:rPr lang="ko-KR" altLang="en-US" sz="1200"/>
              <a:t>에 있는 노브를 조절하여 모니터를 할수 있다</a:t>
            </a:r>
            <a:r>
              <a:rPr lang="en-US" altLang="ko-KR" sz="1200"/>
              <a:t>.</a:t>
            </a:r>
          </a:p>
        </p:txBody>
      </p:sp>
      <p:pic>
        <p:nvPicPr>
          <p:cNvPr id="326665" name="Picture 9" descr="컴퓨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9150" y="2533650"/>
            <a:ext cx="2116138" cy="1384300"/>
          </a:xfrm>
          <a:prstGeom prst="rect">
            <a:avLst/>
          </a:prstGeom>
          <a:noFill/>
        </p:spPr>
      </p:pic>
      <p:sp>
        <p:nvSpPr>
          <p:cNvPr id="326669" name="Line 13"/>
          <p:cNvSpPr>
            <a:spLocks noChangeShapeType="1"/>
          </p:cNvSpPr>
          <p:nvPr/>
        </p:nvSpPr>
        <p:spPr bwMode="auto">
          <a:xfrm>
            <a:off x="4205288" y="3794125"/>
            <a:ext cx="7651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6676" name="Text Box 20"/>
          <p:cNvSpPr txBox="1">
            <a:spLocks noChangeArrowheads="1"/>
          </p:cNvSpPr>
          <p:nvPr/>
        </p:nvSpPr>
        <p:spPr bwMode="auto">
          <a:xfrm>
            <a:off x="4340225" y="3343275"/>
            <a:ext cx="5175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en-US" altLang="ko-KR" sz="1100" b="1"/>
              <a:t>1394</a:t>
            </a:r>
          </a:p>
        </p:txBody>
      </p:sp>
      <p:sp>
        <p:nvSpPr>
          <p:cNvPr id="326678" name="Text Box 22"/>
          <p:cNvSpPr txBox="1">
            <a:spLocks noChangeArrowheads="1"/>
          </p:cNvSpPr>
          <p:nvPr/>
        </p:nvSpPr>
        <p:spPr bwMode="auto">
          <a:xfrm>
            <a:off x="919163" y="6178550"/>
            <a:ext cx="12779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en-US" altLang="ko-KR" sz="1100" b="1"/>
              <a:t>Master Keyboard</a:t>
            </a:r>
          </a:p>
        </p:txBody>
      </p:sp>
      <p:sp>
        <p:nvSpPr>
          <p:cNvPr id="326682" name="Line 26"/>
          <p:cNvSpPr>
            <a:spLocks noChangeShapeType="1"/>
          </p:cNvSpPr>
          <p:nvPr/>
        </p:nvSpPr>
        <p:spPr bwMode="auto">
          <a:xfrm>
            <a:off x="5464175" y="2894013"/>
            <a:ext cx="0" cy="495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6683" name="Line 27"/>
          <p:cNvSpPr>
            <a:spLocks noChangeShapeType="1"/>
          </p:cNvSpPr>
          <p:nvPr/>
        </p:nvSpPr>
        <p:spPr bwMode="auto">
          <a:xfrm>
            <a:off x="3394075" y="3929063"/>
            <a:ext cx="0" cy="1349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6684" name="Text Box 28"/>
          <p:cNvSpPr txBox="1">
            <a:spLocks noChangeArrowheads="1"/>
          </p:cNvSpPr>
          <p:nvPr/>
        </p:nvSpPr>
        <p:spPr bwMode="auto">
          <a:xfrm>
            <a:off x="5824538" y="2173288"/>
            <a:ext cx="9890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en-US" altLang="ko-KR" sz="1100" b="1"/>
              <a:t>Head Phone</a:t>
            </a:r>
          </a:p>
        </p:txBody>
      </p:sp>
      <p:sp>
        <p:nvSpPr>
          <p:cNvPr id="326685" name="Text Box 29"/>
          <p:cNvSpPr txBox="1">
            <a:spLocks noChangeArrowheads="1"/>
          </p:cNvSpPr>
          <p:nvPr/>
        </p:nvSpPr>
        <p:spPr bwMode="auto">
          <a:xfrm>
            <a:off x="3575050" y="4422775"/>
            <a:ext cx="4762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en-US" altLang="ko-KR" sz="1100" b="1"/>
              <a:t>USB</a:t>
            </a:r>
          </a:p>
        </p:txBody>
      </p:sp>
      <p:pic>
        <p:nvPicPr>
          <p:cNvPr id="326686" name="Picture 30" descr="MDR75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47863"/>
            <a:ext cx="723900" cy="941387"/>
          </a:xfrm>
          <a:prstGeom prst="rect">
            <a:avLst/>
          </a:prstGeom>
          <a:noFill/>
        </p:spPr>
      </p:pic>
      <p:sp>
        <p:nvSpPr>
          <p:cNvPr id="326687" name="Text Box 31"/>
          <p:cNvSpPr txBox="1">
            <a:spLocks noChangeArrowheads="1"/>
          </p:cNvSpPr>
          <p:nvPr/>
        </p:nvSpPr>
        <p:spPr bwMode="auto">
          <a:xfrm>
            <a:off x="5824538" y="3794125"/>
            <a:ext cx="6175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en-US" altLang="ko-KR" sz="1100" b="1"/>
              <a:t>Saffire</a:t>
            </a:r>
          </a:p>
        </p:txBody>
      </p:sp>
      <p:pic>
        <p:nvPicPr>
          <p:cNvPr id="326688" name="Picture 32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4913" y="3478213"/>
            <a:ext cx="723900" cy="1176337"/>
          </a:xfrm>
          <a:prstGeom prst="rect">
            <a:avLst/>
          </a:prstGeom>
          <a:noFill/>
        </p:spPr>
      </p:pic>
      <p:pic>
        <p:nvPicPr>
          <p:cNvPr id="326689" name="Picture 33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70125" y="5008563"/>
            <a:ext cx="2790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oup 2"/>
          <p:cNvGrpSpPr>
            <a:grpSpLocks/>
          </p:cNvGrpSpPr>
          <p:nvPr/>
        </p:nvGrpSpPr>
        <p:grpSpPr bwMode="auto">
          <a:xfrm>
            <a:off x="423863" y="2082800"/>
            <a:ext cx="2944812" cy="2035175"/>
            <a:chOff x="672" y="3216"/>
            <a:chExt cx="2016" cy="624"/>
          </a:xfrm>
        </p:grpSpPr>
        <p:sp>
          <p:nvSpPr>
            <p:cNvPr id="163843" name="AutoShape 3"/>
            <p:cNvSpPr>
              <a:spLocks noChangeArrowheads="1"/>
            </p:cNvSpPr>
            <p:nvPr/>
          </p:nvSpPr>
          <p:spPr bwMode="auto">
            <a:xfrm>
              <a:off x="720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3844" name="AutoShape 4"/>
            <p:cNvSpPr>
              <a:spLocks noChangeArrowheads="1"/>
            </p:cNvSpPr>
            <p:nvPr/>
          </p:nvSpPr>
          <p:spPr bwMode="auto">
            <a:xfrm>
              <a:off x="672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grpSp>
        <p:nvGrpSpPr>
          <p:cNvPr id="163852" name="Group 12"/>
          <p:cNvGrpSpPr>
            <a:grpSpLocks/>
          </p:cNvGrpSpPr>
          <p:nvPr/>
        </p:nvGrpSpPr>
        <p:grpSpPr bwMode="auto">
          <a:xfrm>
            <a:off x="4025900" y="2149475"/>
            <a:ext cx="2736850" cy="2024063"/>
            <a:chOff x="672" y="3216"/>
            <a:chExt cx="2016" cy="624"/>
          </a:xfrm>
        </p:grpSpPr>
        <p:sp>
          <p:nvSpPr>
            <p:cNvPr id="163853" name="AutoShape 13"/>
            <p:cNvSpPr>
              <a:spLocks noChangeArrowheads="1"/>
            </p:cNvSpPr>
            <p:nvPr/>
          </p:nvSpPr>
          <p:spPr bwMode="auto">
            <a:xfrm>
              <a:off x="720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3854" name="AutoShape 14"/>
            <p:cNvSpPr>
              <a:spLocks noChangeArrowheads="1"/>
            </p:cNvSpPr>
            <p:nvPr/>
          </p:nvSpPr>
          <p:spPr bwMode="auto">
            <a:xfrm>
              <a:off x="672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63855" name="AutoShape 15"/>
          <p:cNvSpPr>
            <a:spLocks noChangeArrowheads="1"/>
          </p:cNvSpPr>
          <p:nvPr/>
        </p:nvSpPr>
        <p:spPr bwMode="auto">
          <a:xfrm>
            <a:off x="4657725" y="1939925"/>
            <a:ext cx="1511300" cy="322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ko-KR" altLang="en-US" sz="1100" b="1"/>
              <a:t>음향 편집실</a:t>
            </a:r>
          </a:p>
        </p:txBody>
      </p:sp>
      <p:grpSp>
        <p:nvGrpSpPr>
          <p:cNvPr id="163856" name="Group 16"/>
          <p:cNvGrpSpPr>
            <a:grpSpLocks/>
          </p:cNvGrpSpPr>
          <p:nvPr/>
        </p:nvGrpSpPr>
        <p:grpSpPr bwMode="auto">
          <a:xfrm>
            <a:off x="509588" y="8058150"/>
            <a:ext cx="2386012" cy="1533525"/>
            <a:chOff x="672" y="3216"/>
            <a:chExt cx="2016" cy="624"/>
          </a:xfrm>
        </p:grpSpPr>
        <p:sp>
          <p:nvSpPr>
            <p:cNvPr id="163857" name="AutoShape 17"/>
            <p:cNvSpPr>
              <a:spLocks noChangeArrowheads="1"/>
            </p:cNvSpPr>
            <p:nvPr/>
          </p:nvSpPr>
          <p:spPr bwMode="auto">
            <a:xfrm>
              <a:off x="720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3858" name="AutoShape 18"/>
            <p:cNvSpPr>
              <a:spLocks noChangeArrowheads="1"/>
            </p:cNvSpPr>
            <p:nvPr/>
          </p:nvSpPr>
          <p:spPr bwMode="auto">
            <a:xfrm>
              <a:off x="672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63859" name="AutoShape 19"/>
          <p:cNvSpPr>
            <a:spLocks noChangeArrowheads="1"/>
          </p:cNvSpPr>
          <p:nvPr/>
        </p:nvSpPr>
        <p:spPr bwMode="auto">
          <a:xfrm>
            <a:off x="825500" y="7924800"/>
            <a:ext cx="1595438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en-US" altLang="ko-KR" sz="1100" b="1">
                <a:latin typeface="Verdana" pitchFamily="34" charset="0"/>
              </a:rPr>
              <a:t>DVD </a:t>
            </a:r>
            <a:r>
              <a:rPr lang="ko-KR" altLang="en-US" sz="1100" b="1">
                <a:latin typeface="Verdana" pitchFamily="34" charset="0"/>
              </a:rPr>
              <a:t>편집실</a:t>
            </a:r>
          </a:p>
        </p:txBody>
      </p:sp>
      <p:sp>
        <p:nvSpPr>
          <p:cNvPr id="163861" name="Text Box 21"/>
          <p:cNvSpPr txBox="1">
            <a:spLocks noChangeArrowheads="1"/>
          </p:cNvSpPr>
          <p:nvPr/>
        </p:nvSpPr>
        <p:spPr bwMode="auto">
          <a:xfrm>
            <a:off x="5595938" y="4371975"/>
            <a:ext cx="92868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ko-KR" altLang="en-US" sz="1100" b="1"/>
              <a:t>오디오 소스</a:t>
            </a:r>
          </a:p>
        </p:txBody>
      </p:sp>
      <p:sp>
        <p:nvSpPr>
          <p:cNvPr id="163862" name="Text Box 22"/>
          <p:cNvSpPr txBox="1">
            <a:spLocks noChangeArrowheads="1"/>
          </p:cNvSpPr>
          <p:nvPr/>
        </p:nvSpPr>
        <p:spPr bwMode="auto">
          <a:xfrm>
            <a:off x="5145088" y="7477125"/>
            <a:ext cx="138588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ko-KR" altLang="en-US" sz="1100" b="1"/>
              <a:t>그래픽</a:t>
            </a:r>
            <a:r>
              <a:rPr lang="en-US" altLang="ko-KR" sz="1100" b="1"/>
              <a:t>(2D,3D</a:t>
            </a:r>
            <a:r>
              <a:rPr lang="ko-KR" altLang="en-US" sz="1100" b="1"/>
              <a:t>소스</a:t>
            </a:r>
            <a:r>
              <a:rPr lang="en-US" altLang="ko-KR" sz="1100" b="1"/>
              <a:t>)</a:t>
            </a:r>
          </a:p>
        </p:txBody>
      </p:sp>
      <p:grpSp>
        <p:nvGrpSpPr>
          <p:cNvPr id="163863" name="Group 23"/>
          <p:cNvGrpSpPr>
            <a:grpSpLocks/>
          </p:cNvGrpSpPr>
          <p:nvPr/>
        </p:nvGrpSpPr>
        <p:grpSpPr bwMode="auto">
          <a:xfrm>
            <a:off x="2984500" y="8102600"/>
            <a:ext cx="3832225" cy="1443038"/>
            <a:chOff x="672" y="3216"/>
            <a:chExt cx="2016" cy="624"/>
          </a:xfrm>
        </p:grpSpPr>
        <p:sp>
          <p:nvSpPr>
            <p:cNvPr id="163864" name="AutoShape 24"/>
            <p:cNvSpPr>
              <a:spLocks noChangeArrowheads="1"/>
            </p:cNvSpPr>
            <p:nvPr/>
          </p:nvSpPr>
          <p:spPr bwMode="auto">
            <a:xfrm>
              <a:off x="720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3865" name="AutoShape 25"/>
            <p:cNvSpPr>
              <a:spLocks noChangeArrowheads="1"/>
            </p:cNvSpPr>
            <p:nvPr/>
          </p:nvSpPr>
          <p:spPr bwMode="auto">
            <a:xfrm>
              <a:off x="672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63866" name="AutoShape 26"/>
          <p:cNvSpPr>
            <a:spLocks noChangeArrowheads="1"/>
          </p:cNvSpPr>
          <p:nvPr/>
        </p:nvSpPr>
        <p:spPr bwMode="auto">
          <a:xfrm>
            <a:off x="4244975" y="7972425"/>
            <a:ext cx="1595438" cy="325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ko-KR" altLang="en-US" sz="1100" b="1">
                <a:latin typeface="Verdana" pitchFamily="34" charset="0"/>
              </a:rPr>
              <a:t>편집실</a:t>
            </a:r>
          </a:p>
        </p:txBody>
      </p:sp>
      <p:pic>
        <p:nvPicPr>
          <p:cNvPr id="163867" name="Picture 27" descr="DVD-Producer-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8510588"/>
            <a:ext cx="1890713" cy="828675"/>
          </a:xfrm>
          <a:prstGeom prst="rect">
            <a:avLst/>
          </a:prstGeom>
          <a:noFill/>
        </p:spPr>
      </p:pic>
      <p:pic>
        <p:nvPicPr>
          <p:cNvPr id="163872" name="Picture 32" descr="icon_stud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0525" y="2435225"/>
            <a:ext cx="2330450" cy="1500188"/>
          </a:xfrm>
          <a:prstGeom prst="rect">
            <a:avLst/>
          </a:prstGeom>
          <a:noFill/>
        </p:spPr>
      </p:pic>
      <p:sp>
        <p:nvSpPr>
          <p:cNvPr id="163876" name="AutoShape 36"/>
          <p:cNvSpPr>
            <a:spLocks noChangeArrowheads="1"/>
          </p:cNvSpPr>
          <p:nvPr/>
        </p:nvSpPr>
        <p:spPr bwMode="auto">
          <a:xfrm>
            <a:off x="509588" y="4976813"/>
            <a:ext cx="6121400" cy="222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63878" name="Picture 38" descr="DVW-2000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113" y="6350000"/>
            <a:ext cx="1390650" cy="771525"/>
          </a:xfrm>
          <a:prstGeom prst="rect">
            <a:avLst/>
          </a:prstGeom>
          <a:noFill/>
        </p:spPr>
      </p:pic>
      <p:pic>
        <p:nvPicPr>
          <p:cNvPr id="163879" name="Picture 39" descr="BAHZW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113" y="5135563"/>
            <a:ext cx="1395412" cy="1104900"/>
          </a:xfrm>
          <a:prstGeom prst="rect">
            <a:avLst/>
          </a:prstGeom>
          <a:noFill/>
        </p:spPr>
      </p:pic>
      <p:sp>
        <p:nvSpPr>
          <p:cNvPr id="163881" name="Text Box 41"/>
          <p:cNvSpPr txBox="1">
            <a:spLocks noChangeArrowheads="1"/>
          </p:cNvSpPr>
          <p:nvPr/>
        </p:nvSpPr>
        <p:spPr bwMode="auto">
          <a:xfrm>
            <a:off x="2085975" y="5224463"/>
            <a:ext cx="90011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/>
            <a:r>
              <a:rPr lang="ko-KR" altLang="en-US" sz="1100" b="1"/>
              <a:t>각종 영상데이터의 디지털화</a:t>
            </a:r>
          </a:p>
        </p:txBody>
      </p:sp>
      <p:sp>
        <p:nvSpPr>
          <p:cNvPr id="163883" name="Text Box 43"/>
          <p:cNvSpPr txBox="1">
            <a:spLocks noChangeArrowheads="1"/>
          </p:cNvSpPr>
          <p:nvPr/>
        </p:nvSpPr>
        <p:spPr bwMode="auto">
          <a:xfrm>
            <a:off x="4110038" y="6440488"/>
            <a:ext cx="8556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defTabSz="1001713"/>
            <a:r>
              <a:rPr lang="ko-KR" altLang="en-US" sz="1100" b="1"/>
              <a:t>영상</a:t>
            </a:r>
            <a:r>
              <a:rPr lang="en-US" altLang="ko-KR" sz="1100" b="1"/>
              <a:t>,</a:t>
            </a:r>
            <a:r>
              <a:rPr lang="ko-KR" altLang="en-US" sz="1100" b="1"/>
              <a:t>음향</a:t>
            </a:r>
          </a:p>
          <a:p>
            <a:pPr defTabSz="1001713"/>
            <a:r>
              <a:rPr lang="ko-KR" altLang="en-US" sz="1100" b="1"/>
              <a:t>소스의 </a:t>
            </a:r>
          </a:p>
          <a:p>
            <a:pPr defTabSz="1001713"/>
            <a:r>
              <a:rPr lang="ko-KR" altLang="en-US" sz="1100" b="1"/>
              <a:t>완벽한 </a:t>
            </a:r>
          </a:p>
          <a:p>
            <a:pPr defTabSz="1001713"/>
            <a:r>
              <a:rPr lang="ko-KR" altLang="en-US" sz="1100" b="1"/>
              <a:t>공유</a:t>
            </a:r>
          </a:p>
        </p:txBody>
      </p:sp>
      <p:pic>
        <p:nvPicPr>
          <p:cNvPr id="163884" name="Picture 44" descr="dell_6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9775" y="8377238"/>
            <a:ext cx="836613" cy="938212"/>
          </a:xfrm>
          <a:prstGeom prst="rect">
            <a:avLst/>
          </a:prstGeom>
          <a:noFill/>
        </p:spPr>
      </p:pic>
      <p:pic>
        <p:nvPicPr>
          <p:cNvPr id="163886" name="Picture 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1025" y="5135563"/>
            <a:ext cx="858838" cy="19367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63887" name="AutoShape 47"/>
          <p:cNvSpPr>
            <a:spLocks noChangeArrowheads="1"/>
          </p:cNvSpPr>
          <p:nvPr/>
        </p:nvSpPr>
        <p:spPr bwMode="auto">
          <a:xfrm rot="3600000">
            <a:off x="2101056" y="4310857"/>
            <a:ext cx="561975" cy="503238"/>
          </a:xfrm>
          <a:prstGeom prst="leftRightArrow">
            <a:avLst>
              <a:gd name="adj1" fmla="val 50000"/>
              <a:gd name="adj2" fmla="val 22334"/>
            </a:avLst>
          </a:prstGeom>
          <a:gradFill rotWithShape="0">
            <a:gsLst>
              <a:gs pos="0">
                <a:srgbClr val="458CCD"/>
              </a:gs>
              <a:gs pos="50000">
                <a:schemeClr val="bg1"/>
              </a:gs>
              <a:gs pos="100000">
                <a:srgbClr val="458CCD"/>
              </a:gs>
            </a:gsLst>
            <a:lin ang="5400000" scaled="1"/>
          </a:gradFill>
          <a:ln w="12700">
            <a:solidFill>
              <a:srgbClr val="458CC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888" name="AutoShape 48"/>
          <p:cNvSpPr>
            <a:spLocks noChangeArrowheads="1"/>
          </p:cNvSpPr>
          <p:nvPr/>
        </p:nvSpPr>
        <p:spPr bwMode="auto">
          <a:xfrm rot="7200000">
            <a:off x="4395787" y="4354513"/>
            <a:ext cx="563563" cy="503238"/>
          </a:xfrm>
          <a:prstGeom prst="leftRightArrow">
            <a:avLst>
              <a:gd name="adj1" fmla="val 50000"/>
              <a:gd name="adj2" fmla="val 22397"/>
            </a:avLst>
          </a:prstGeom>
          <a:gradFill rotWithShape="0">
            <a:gsLst>
              <a:gs pos="0">
                <a:srgbClr val="458CCD"/>
              </a:gs>
              <a:gs pos="50000">
                <a:schemeClr val="bg1"/>
              </a:gs>
              <a:gs pos="100000">
                <a:srgbClr val="458CCD"/>
              </a:gs>
            </a:gsLst>
            <a:lin ang="5400000" scaled="1"/>
          </a:gradFill>
          <a:ln w="12700">
            <a:solidFill>
              <a:srgbClr val="458CC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889" name="AutoShape 49"/>
          <p:cNvSpPr>
            <a:spLocks noChangeArrowheads="1"/>
          </p:cNvSpPr>
          <p:nvPr/>
        </p:nvSpPr>
        <p:spPr bwMode="auto">
          <a:xfrm rot="7200000">
            <a:off x="2548732" y="7371556"/>
            <a:ext cx="565150" cy="503237"/>
          </a:xfrm>
          <a:prstGeom prst="leftRightArrow">
            <a:avLst>
              <a:gd name="adj1" fmla="val 50000"/>
              <a:gd name="adj2" fmla="val 22461"/>
            </a:avLst>
          </a:prstGeom>
          <a:gradFill rotWithShape="0">
            <a:gsLst>
              <a:gs pos="0">
                <a:srgbClr val="458CCD"/>
              </a:gs>
              <a:gs pos="50000">
                <a:schemeClr val="bg1"/>
              </a:gs>
              <a:gs pos="100000">
                <a:srgbClr val="458CCD"/>
              </a:gs>
            </a:gsLst>
            <a:lin ang="5400000" scaled="1"/>
          </a:gradFill>
          <a:ln w="12700">
            <a:solidFill>
              <a:srgbClr val="458CC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890" name="AutoShape 50"/>
          <p:cNvSpPr>
            <a:spLocks noChangeArrowheads="1"/>
          </p:cNvSpPr>
          <p:nvPr/>
        </p:nvSpPr>
        <p:spPr bwMode="auto">
          <a:xfrm rot="3600000">
            <a:off x="4304507" y="7371556"/>
            <a:ext cx="565150" cy="503237"/>
          </a:xfrm>
          <a:prstGeom prst="leftRightArrow">
            <a:avLst>
              <a:gd name="adj1" fmla="val 50000"/>
              <a:gd name="adj2" fmla="val 22461"/>
            </a:avLst>
          </a:prstGeom>
          <a:gradFill rotWithShape="0">
            <a:gsLst>
              <a:gs pos="0">
                <a:srgbClr val="458CCD"/>
              </a:gs>
              <a:gs pos="50000">
                <a:schemeClr val="bg1"/>
              </a:gs>
              <a:gs pos="100000">
                <a:srgbClr val="458CCD"/>
              </a:gs>
            </a:gsLst>
            <a:lin ang="5400000" scaled="1"/>
          </a:gradFill>
          <a:ln w="12700">
            <a:solidFill>
              <a:srgbClr val="458CC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891" name="AutoShape 51"/>
          <p:cNvSpPr>
            <a:spLocks noChangeArrowheads="1"/>
          </p:cNvSpPr>
          <p:nvPr/>
        </p:nvSpPr>
        <p:spPr bwMode="auto">
          <a:xfrm>
            <a:off x="2625725" y="4729163"/>
            <a:ext cx="1709738" cy="3286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en-US" altLang="ko-KR" sz="1100" b="1">
                <a:latin typeface="Verdana" pitchFamily="34" charset="0"/>
              </a:rPr>
              <a:t>HD Master Room</a:t>
            </a:r>
          </a:p>
        </p:txBody>
      </p:sp>
      <p:sp>
        <p:nvSpPr>
          <p:cNvPr id="163892" name="AutoShape 52"/>
          <p:cNvSpPr>
            <a:spLocks noChangeArrowheads="1"/>
          </p:cNvSpPr>
          <p:nvPr/>
        </p:nvSpPr>
        <p:spPr bwMode="auto">
          <a:xfrm rot="10800000">
            <a:off x="2311400" y="5945188"/>
            <a:ext cx="563563" cy="503237"/>
          </a:xfrm>
          <a:prstGeom prst="leftRightArrow">
            <a:avLst>
              <a:gd name="adj1" fmla="val 50000"/>
              <a:gd name="adj2" fmla="val 22398"/>
            </a:avLst>
          </a:prstGeom>
          <a:gradFill rotWithShape="0">
            <a:gsLst>
              <a:gs pos="0">
                <a:srgbClr val="458CCD"/>
              </a:gs>
              <a:gs pos="50000">
                <a:schemeClr val="bg1"/>
              </a:gs>
              <a:gs pos="100000">
                <a:srgbClr val="458CCD"/>
              </a:gs>
            </a:gsLst>
            <a:lin ang="5400000" scaled="1"/>
          </a:gradFill>
          <a:ln w="12700">
            <a:solidFill>
              <a:srgbClr val="458CC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2041525" y="6529388"/>
            <a:ext cx="103663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en-US" altLang="ko-KR" sz="1100" b="1"/>
              <a:t>HD </a:t>
            </a:r>
            <a:r>
              <a:rPr lang="ko-KR" altLang="en-US" sz="1100" b="1"/>
              <a:t>영상 소스</a:t>
            </a:r>
          </a:p>
        </p:txBody>
      </p:sp>
      <p:sp>
        <p:nvSpPr>
          <p:cNvPr id="163893" name="Text Box 53"/>
          <p:cNvSpPr txBox="1">
            <a:spLocks noChangeArrowheads="1"/>
          </p:cNvSpPr>
          <p:nvPr/>
        </p:nvSpPr>
        <p:spPr bwMode="auto">
          <a:xfrm>
            <a:off x="644525" y="4371975"/>
            <a:ext cx="92868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ko-KR" altLang="en-US" sz="1100" b="1"/>
              <a:t>영상 가편집</a:t>
            </a:r>
          </a:p>
        </p:txBody>
      </p:sp>
      <p:sp>
        <p:nvSpPr>
          <p:cNvPr id="163894" name="Text Box 54"/>
          <p:cNvSpPr txBox="1">
            <a:spLocks noChangeArrowheads="1"/>
          </p:cNvSpPr>
          <p:nvPr/>
        </p:nvSpPr>
        <p:spPr bwMode="auto">
          <a:xfrm>
            <a:off x="869950" y="7429500"/>
            <a:ext cx="10715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en-US" altLang="ko-KR" sz="1100" b="1"/>
              <a:t>DVD </a:t>
            </a:r>
            <a:r>
              <a:rPr lang="ko-KR" altLang="en-US" sz="1100" b="1"/>
              <a:t>제작소스</a:t>
            </a:r>
          </a:p>
        </p:txBody>
      </p:sp>
      <p:pic>
        <p:nvPicPr>
          <p:cNvPr id="163870" name="Picture 30" descr="symphony_lg_pro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65700" y="5272088"/>
            <a:ext cx="1352550" cy="962025"/>
          </a:xfrm>
          <a:prstGeom prst="rect">
            <a:avLst/>
          </a:prstGeom>
          <a:noFill/>
        </p:spPr>
      </p:pic>
      <p:pic>
        <p:nvPicPr>
          <p:cNvPr id="163871" name="Picture 31" descr="adrenaline_lg_pro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10150" y="6215063"/>
            <a:ext cx="1017588" cy="666750"/>
          </a:xfrm>
          <a:prstGeom prst="rect">
            <a:avLst/>
          </a:prstGeom>
          <a:noFill/>
        </p:spPr>
      </p:pic>
      <p:sp>
        <p:nvSpPr>
          <p:cNvPr id="163895" name="AutoShape 55"/>
          <p:cNvSpPr>
            <a:spLocks noChangeArrowheads="1"/>
          </p:cNvSpPr>
          <p:nvPr/>
        </p:nvSpPr>
        <p:spPr bwMode="auto">
          <a:xfrm rot="10800000">
            <a:off x="4156075" y="5900738"/>
            <a:ext cx="563563" cy="501650"/>
          </a:xfrm>
          <a:prstGeom prst="leftRightArrow">
            <a:avLst>
              <a:gd name="adj1" fmla="val 50000"/>
              <a:gd name="adj2" fmla="val 22468"/>
            </a:avLst>
          </a:prstGeom>
          <a:gradFill rotWithShape="0">
            <a:gsLst>
              <a:gs pos="0">
                <a:srgbClr val="458CCD"/>
              </a:gs>
              <a:gs pos="50000">
                <a:schemeClr val="bg1"/>
              </a:gs>
              <a:gs pos="100000">
                <a:srgbClr val="458CCD"/>
              </a:gs>
            </a:gsLst>
            <a:lin ang="5400000" scaled="1"/>
          </a:gradFill>
          <a:ln w="12700">
            <a:solidFill>
              <a:srgbClr val="458CC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896" name="Rectangle 56"/>
          <p:cNvSpPr>
            <a:spLocks noChangeArrowheads="1"/>
          </p:cNvSpPr>
          <p:nvPr/>
        </p:nvSpPr>
        <p:spPr bwMode="auto">
          <a:xfrm>
            <a:off x="3975100" y="5091113"/>
            <a:ext cx="855663" cy="7635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100" b="1"/>
              <a:t>Gigabit Network</a:t>
            </a:r>
            <a:r>
              <a:rPr lang="ko-KR" altLang="en-US" sz="1100" b="1"/>
              <a:t>를 통한</a:t>
            </a:r>
            <a:r>
              <a:rPr lang="en-US" altLang="ko-KR" sz="1100" b="1"/>
              <a:t>, </a:t>
            </a:r>
            <a:r>
              <a:rPr lang="ko-KR" altLang="en-US" sz="1100" b="1"/>
              <a:t>이 기종간의</a:t>
            </a:r>
          </a:p>
        </p:txBody>
      </p:sp>
      <p:sp>
        <p:nvSpPr>
          <p:cNvPr id="163897" name="AutoShape 57"/>
          <p:cNvSpPr>
            <a:spLocks noChangeArrowheads="1"/>
          </p:cNvSpPr>
          <p:nvPr/>
        </p:nvSpPr>
        <p:spPr bwMode="auto">
          <a:xfrm>
            <a:off x="352425" y="1174750"/>
            <a:ext cx="2127250" cy="404813"/>
          </a:xfrm>
          <a:prstGeom prst="roundRect">
            <a:avLst>
              <a:gd name="adj" fmla="val 16667"/>
            </a:avLst>
          </a:prstGeom>
          <a:solidFill>
            <a:srgbClr val="458CD1"/>
          </a:solidFill>
          <a:ln w="12700">
            <a:noFill/>
            <a:round/>
            <a:headEnd/>
            <a:tailEnd/>
          </a:ln>
          <a:effectLst/>
        </p:spPr>
        <p:txBody>
          <a:bodyPr wrap="none" lIns="100145" tIns="0" rIns="100145" bIns="0" anchor="ctr"/>
          <a:lstStyle/>
          <a:p>
            <a:pPr algn="ctr" defTabSz="1001713"/>
            <a:r>
              <a:rPr lang="ko-KR" altLang="en-US" sz="13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시스템 구성도 예</a:t>
            </a:r>
          </a:p>
        </p:txBody>
      </p:sp>
      <p:pic>
        <p:nvPicPr>
          <p:cNvPr id="163898" name="Picture 58" descr="symphony_lg_pro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9338" y="2171700"/>
            <a:ext cx="1487487" cy="1057275"/>
          </a:xfrm>
          <a:prstGeom prst="rect">
            <a:avLst/>
          </a:prstGeom>
          <a:noFill/>
        </p:spPr>
      </p:pic>
      <p:pic>
        <p:nvPicPr>
          <p:cNvPr id="163899" name="Picture 59" descr="adrenaline_lg_pro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3725" y="3225800"/>
            <a:ext cx="1119188" cy="731838"/>
          </a:xfrm>
          <a:prstGeom prst="rect">
            <a:avLst/>
          </a:prstGeom>
          <a:noFill/>
        </p:spPr>
      </p:pic>
      <p:pic>
        <p:nvPicPr>
          <p:cNvPr id="163900" name="Picture 60" descr="DVW-2000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3550" y="3182938"/>
            <a:ext cx="1390650" cy="771525"/>
          </a:xfrm>
          <a:prstGeom prst="rect">
            <a:avLst/>
          </a:prstGeom>
          <a:noFill/>
        </p:spPr>
      </p:pic>
      <p:sp>
        <p:nvSpPr>
          <p:cNvPr id="163901" name="AutoShape 61"/>
          <p:cNvSpPr>
            <a:spLocks noChangeArrowheads="1"/>
          </p:cNvSpPr>
          <p:nvPr/>
        </p:nvSpPr>
        <p:spPr bwMode="auto">
          <a:xfrm>
            <a:off x="1009650" y="1947863"/>
            <a:ext cx="1595438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ko-KR" altLang="en-US" sz="1100" b="1"/>
              <a:t>영상 편집실</a:t>
            </a:r>
          </a:p>
        </p:txBody>
      </p:sp>
      <p:pic>
        <p:nvPicPr>
          <p:cNvPr id="163902" name="Picture 62" descr="indexcompdisplay0628200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97250" y="8386763"/>
            <a:ext cx="981075" cy="762000"/>
          </a:xfrm>
          <a:prstGeom prst="rect">
            <a:avLst/>
          </a:prstGeom>
          <a:noFill/>
        </p:spPr>
      </p:pic>
      <p:pic>
        <p:nvPicPr>
          <p:cNvPr id="163903" name="Picture 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55938" y="8426450"/>
            <a:ext cx="514350" cy="785813"/>
          </a:xfrm>
          <a:prstGeom prst="rect">
            <a:avLst/>
          </a:prstGeom>
          <a:noFill/>
        </p:spPr>
      </p:pic>
      <p:pic>
        <p:nvPicPr>
          <p:cNvPr id="163904" name="Picture 64" descr="PVM-20M4U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17988" y="8443913"/>
            <a:ext cx="641350" cy="623887"/>
          </a:xfrm>
          <a:prstGeom prst="rect">
            <a:avLst/>
          </a:prstGeom>
          <a:noFill/>
        </p:spPr>
      </p:pic>
      <p:pic>
        <p:nvPicPr>
          <p:cNvPr id="163905" name="Picture 6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44975" y="9005888"/>
            <a:ext cx="495300" cy="461962"/>
          </a:xfrm>
          <a:prstGeom prst="rect">
            <a:avLst/>
          </a:prstGeom>
          <a:noFill/>
        </p:spPr>
      </p:pic>
      <p:pic>
        <p:nvPicPr>
          <p:cNvPr id="163906" name="Picture 6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5213" y="8601075"/>
            <a:ext cx="8953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8" name="Picture 6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5213" y="8959850"/>
            <a:ext cx="8953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604838" y="2217738"/>
            <a:ext cx="6029325" cy="2520950"/>
          </a:xfrm>
          <a:prstGeom prst="rect">
            <a:avLst/>
          </a:prstGeom>
          <a:solidFill>
            <a:srgbClr val="FFFF99"/>
          </a:solidFill>
          <a:ln w="38100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pic>
        <p:nvPicPr>
          <p:cNvPr id="244741" name="Picture 5" descr="tapegallerynews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75" y="2579688"/>
            <a:ext cx="2879725" cy="1825625"/>
          </a:xfrm>
          <a:prstGeom prst="rect">
            <a:avLst/>
          </a:prstGeom>
          <a:noFill/>
        </p:spPr>
      </p:pic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4989513" y="304800"/>
            <a:ext cx="1916112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ko-KR" altLang="ko-KR" sz="1600"/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604838" y="5008563"/>
            <a:ext cx="59039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ko-KR" altLang="en-US" sz="1200" b="1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새로운 개념의 통합적인 작업공간과 효율적인 작업동선을 위한 </a:t>
            </a:r>
            <a:r>
              <a:rPr lang="en-US" altLang="ko-KR" sz="1200" b="1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HD Master Room</a:t>
            </a:r>
            <a:r>
              <a:rPr lang="ko-KR" altLang="en-US" sz="1200" b="1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은</a:t>
            </a:r>
          </a:p>
        </p:txBody>
      </p:sp>
      <p:pic>
        <p:nvPicPr>
          <p:cNvPr id="244744" name="Picture 8" descr="동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3950" y="2579688"/>
            <a:ext cx="2835275" cy="1905000"/>
          </a:xfrm>
          <a:prstGeom prst="rect">
            <a:avLst/>
          </a:prstGeom>
          <a:noFill/>
        </p:spPr>
      </p:pic>
      <p:sp>
        <p:nvSpPr>
          <p:cNvPr id="244745" name="Rectangle 9"/>
          <p:cNvSpPr>
            <a:spLocks noChangeArrowheads="1"/>
          </p:cNvSpPr>
          <p:nvPr/>
        </p:nvSpPr>
        <p:spPr bwMode="auto">
          <a:xfrm>
            <a:off x="649288" y="5457825"/>
            <a:ext cx="5903912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70000"/>
              </a:lnSpc>
              <a:buFontTx/>
              <a:buAutoNum type="arabicPeriod"/>
            </a:pPr>
            <a:r>
              <a:rPr lang="ko-KR" altLang="en-US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작업자가 가장 효과적으로 </a:t>
            </a:r>
            <a:r>
              <a:rPr lang="en-US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HD</a:t>
            </a:r>
            <a:r>
              <a:rPr lang="ko-KR" altLang="en-US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에 대응하는 완벽한 </a:t>
            </a:r>
            <a:r>
              <a:rPr lang="en-US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Digital Content </a:t>
            </a:r>
            <a:r>
              <a:rPr lang="ko-KR" altLang="en-US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작업에 통합적이고 효과적으로 대응하여 사용하기 편리해야 한다</a:t>
            </a:r>
            <a:r>
              <a:rPr lang="en-US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marL="457200" indent="-457200">
              <a:lnSpc>
                <a:spcPct val="170000"/>
              </a:lnSpc>
              <a:buFontTx/>
              <a:buAutoNum type="arabicPeriod"/>
            </a:pPr>
            <a:r>
              <a:rPr lang="en-US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Sledgehammer HD!0</a:t>
            </a:r>
            <a:r>
              <a:rPr lang="ko-KR" altLang="en-US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가 </a:t>
            </a:r>
            <a:r>
              <a:rPr lang="en-US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GigaBit</a:t>
            </a:r>
            <a:r>
              <a:rPr lang="ko-KR" altLang="en-US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의 네트워크 백본으로 영상 소스 및 오디오</a:t>
            </a:r>
          </a:p>
          <a:p>
            <a:pPr marL="457200" indent="-457200">
              <a:lnSpc>
                <a:spcPct val="170000"/>
              </a:lnSpc>
            </a:pPr>
            <a:r>
              <a:rPr lang="ko-KR" altLang="en-US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      소스들이 자유롭게 </a:t>
            </a:r>
            <a:r>
              <a:rPr lang="en-US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Network</a:t>
            </a:r>
            <a:r>
              <a:rPr lang="ko-KR" altLang="en-US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상에서 이 기종 시스템의 영향 없이 운영되어야 한다</a:t>
            </a:r>
            <a:r>
              <a:rPr lang="en-US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marL="457200" indent="-457200">
              <a:lnSpc>
                <a:spcPct val="170000"/>
              </a:lnSpc>
            </a:pPr>
            <a:r>
              <a:rPr lang="en-US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3.    HD </a:t>
            </a:r>
            <a:r>
              <a:rPr lang="ko-KR" altLang="en-US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디지털 영화의 초기 투자비 및 운영비가 저렴하여야 한다</a:t>
            </a:r>
            <a:r>
              <a:rPr lang="en-US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marL="457200" indent="-457200">
              <a:lnSpc>
                <a:spcPct val="170000"/>
              </a:lnSpc>
            </a:pPr>
            <a:r>
              <a:rPr lang="en-US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4.    HD </a:t>
            </a:r>
            <a:r>
              <a:rPr lang="ko-KR" altLang="en-US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영상과 </a:t>
            </a:r>
            <a:r>
              <a:rPr lang="en-US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5.1Ch </a:t>
            </a:r>
            <a:r>
              <a:rPr lang="ko-KR" altLang="en-US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음향의 종합적인 편집과 운영이 가능해야 한다</a:t>
            </a:r>
            <a:r>
              <a:rPr lang="en-US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marL="457200" indent="-457200">
              <a:lnSpc>
                <a:spcPct val="170000"/>
              </a:lnSpc>
            </a:pPr>
            <a:r>
              <a:rPr lang="en-US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5.    </a:t>
            </a:r>
            <a:r>
              <a:rPr lang="ko-KR" altLang="en-US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편집</a:t>
            </a:r>
            <a:r>
              <a:rPr lang="en-US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,</a:t>
            </a:r>
            <a:r>
              <a:rPr lang="ko-KR" altLang="en-US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운영자의 시선과 작업 방향등을 고려한 효율적인 작업 동선을 위한 완벽한 </a:t>
            </a:r>
            <a:r>
              <a:rPr lang="en-US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HD </a:t>
            </a:r>
            <a:r>
              <a:rPr lang="ko-KR" altLang="en-US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영화 제작설비를 구축하여야 한다</a:t>
            </a:r>
            <a:r>
              <a:rPr lang="en-US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</p:txBody>
      </p:sp>
      <p:sp>
        <p:nvSpPr>
          <p:cNvPr id="244748" name="AutoShape 12"/>
          <p:cNvSpPr>
            <a:spLocks noChangeArrowheads="1"/>
          </p:cNvSpPr>
          <p:nvPr/>
        </p:nvSpPr>
        <p:spPr bwMode="auto">
          <a:xfrm>
            <a:off x="1009650" y="1947863"/>
            <a:ext cx="1595438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en-US" altLang="ko-KR" sz="1100" b="1"/>
              <a:t>HD Master Room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pic>
        <p:nvPicPr>
          <p:cNvPr id="159749" name="Picture 5" descr="grandc1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1993900"/>
            <a:ext cx="5535612" cy="3105150"/>
          </a:xfrm>
          <a:prstGeom prst="rect">
            <a:avLst/>
          </a:prstGeom>
          <a:noFill/>
        </p:spPr>
      </p:pic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693738" y="5684838"/>
            <a:ext cx="5903912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ko-KR" altLang="en-US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음향편집실</a:t>
            </a:r>
            <a:r>
              <a:rPr lang="ko-KR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은 5.1 채널 서라운드 작업이 가능한 장비 구축을 고려한 건축  음향학적 공간형태로 설계하</a:t>
            </a:r>
            <a:r>
              <a:rPr lang="ko-KR" altLang="en-US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며</a:t>
            </a:r>
            <a:r>
              <a:rPr lang="ko-KR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, 영상 제작물을 위한 음향 편집 및 믹싱 작업에 작업이 효과적으로 이루어질 수 있는 건축음향 설계를 한다 </a:t>
            </a:r>
          </a:p>
          <a:p>
            <a:pPr>
              <a:lnSpc>
                <a:spcPct val="170000"/>
              </a:lnSpc>
            </a:pPr>
            <a:r>
              <a:rPr lang="ko-KR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음향 편집실에 대한  5.1 채널 서라운드 믹싱 건축음향 모니터링 환경은 ITU-R-775-1가 권장사항을 준수하였다. 또한 정확한 5.1 채널 모니터링 환경을 위하여 20 Hz애서 20 kHz에 이르는 광대역 주파수 반응을 얻기 위하여 LFE 채널을 첨가</a:t>
            </a:r>
            <a:r>
              <a:rPr lang="ko-KR" altLang="en-US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한</a:t>
            </a:r>
            <a:r>
              <a:rPr lang="ko-KR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다. </a:t>
            </a:r>
          </a:p>
          <a:p>
            <a:pPr>
              <a:lnSpc>
                <a:spcPct val="170000"/>
              </a:lnSpc>
            </a:pPr>
            <a:r>
              <a:rPr lang="ko-KR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음향 편집실의 구조는 정확한 모니터링 환경을 제공하기 위하여 넓은 면적의 RFZ을 확보하도록 설계하였고, 편집실 실내 음향 마감재 역시 넓은 RFZ를 제공하기 위하여 확산재를 적용</a:t>
            </a:r>
            <a:r>
              <a:rPr lang="ko-KR" altLang="en-US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한</a:t>
            </a:r>
            <a:r>
              <a:rPr lang="ko-KR" altLang="ko-KR" sz="1200">
                <a:solidFill>
                  <a:srgbClr val="333333"/>
                </a:solidFill>
                <a:latin typeface="굴림체" pitchFamily="49" charset="-127"/>
                <a:ea typeface="굴림체" pitchFamily="49" charset="-127"/>
              </a:rPr>
              <a:t>다.</a:t>
            </a:r>
            <a:endParaRPr lang="en-US" altLang="ko-KR" sz="1200">
              <a:solidFill>
                <a:srgbClr val="333333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59752" name="AutoShape 8"/>
          <p:cNvSpPr>
            <a:spLocks noChangeArrowheads="1"/>
          </p:cNvSpPr>
          <p:nvPr/>
        </p:nvSpPr>
        <p:spPr bwMode="auto">
          <a:xfrm>
            <a:off x="828675" y="1587500"/>
            <a:ext cx="1595438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ko-KR" altLang="en-US" sz="1100" b="1"/>
              <a:t>음향 편집실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pic>
        <p:nvPicPr>
          <p:cNvPr id="23962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5322888"/>
            <a:ext cx="6119812" cy="3883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3962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604838" y="2084388"/>
            <a:ext cx="6119812" cy="3209925"/>
          </a:xfrm>
          <a:prstGeom prst="rect">
            <a:avLst/>
          </a:prstGeom>
          <a:noFill/>
          <a:ln w="12700" cap="rnd">
            <a:noFill/>
            <a:prstDash val="sysDot"/>
            <a:miter lim="800000"/>
            <a:headEnd/>
            <a:tailEnd/>
          </a:ln>
          <a:effectLst/>
        </p:spPr>
      </p:pic>
      <p:sp>
        <p:nvSpPr>
          <p:cNvPr id="239626" name="AutoShape 10"/>
          <p:cNvSpPr>
            <a:spLocks noChangeArrowheads="1"/>
          </p:cNvSpPr>
          <p:nvPr/>
        </p:nvSpPr>
        <p:spPr bwMode="auto">
          <a:xfrm>
            <a:off x="649288" y="1633538"/>
            <a:ext cx="1595437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en-US" altLang="ko-KR" sz="1100" b="1"/>
              <a:t>Audio Post </a:t>
            </a:r>
            <a:r>
              <a:rPr lang="ko-KR" altLang="en-US" sz="1100" b="1"/>
              <a:t>제작과정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pic>
        <p:nvPicPr>
          <p:cNvPr id="160773" name="Picture 5" descr="7502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488" y="2084388"/>
            <a:ext cx="5086350" cy="3195637"/>
          </a:xfrm>
          <a:prstGeom prst="rect">
            <a:avLst/>
          </a:prstGeom>
          <a:noFill/>
        </p:spPr>
      </p:pic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604838" y="5503863"/>
            <a:ext cx="6164262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US" altLang="ko-KR" sz="1200" b="1"/>
          </a:p>
          <a:p>
            <a:pPr>
              <a:lnSpc>
                <a:spcPct val="120000"/>
              </a:lnSpc>
            </a:pPr>
            <a:r>
              <a:rPr lang="ko-KR" altLang="en-US" sz="1200"/>
              <a:t>현재 디지털 컨텐츠의 핵심인 </a:t>
            </a:r>
            <a:r>
              <a:rPr lang="en-US" altLang="ko-KR" sz="1200"/>
              <a:t>DVD (Digital Versatile Disk)</a:t>
            </a:r>
            <a:r>
              <a:rPr lang="ko-KR" altLang="en-US" sz="1200"/>
              <a:t>의 제작을 위한 최종 마스터링 단계의 제작 시스템으로 홍보용 </a:t>
            </a:r>
            <a:r>
              <a:rPr lang="en-US" altLang="ko-KR" sz="1200"/>
              <a:t>DVD</a:t>
            </a:r>
            <a:r>
              <a:rPr lang="ko-KR" altLang="en-US" sz="1200"/>
              <a:t>의 제작</a:t>
            </a:r>
            <a:r>
              <a:rPr lang="en-US" altLang="ko-KR" sz="1200"/>
              <a:t>, </a:t>
            </a:r>
            <a:r>
              <a:rPr lang="ko-KR" altLang="en-US" sz="1200"/>
              <a:t>각종 영상 </a:t>
            </a:r>
            <a:r>
              <a:rPr lang="en-US" altLang="ko-KR" sz="1200"/>
              <a:t>Data</a:t>
            </a:r>
            <a:r>
              <a:rPr lang="ko-KR" altLang="en-US" sz="1200"/>
              <a:t>의 </a:t>
            </a:r>
            <a:r>
              <a:rPr lang="en-US" altLang="ko-KR" sz="1200"/>
              <a:t>Backup</a:t>
            </a:r>
            <a:r>
              <a:rPr lang="ko-KR" altLang="en-US" sz="1200"/>
              <a:t>등 다양한 </a:t>
            </a:r>
          </a:p>
          <a:p>
            <a:pPr>
              <a:lnSpc>
                <a:spcPct val="120000"/>
              </a:lnSpc>
            </a:pPr>
            <a:r>
              <a:rPr lang="ko-KR" altLang="en-US" sz="1200"/>
              <a:t>컨텐츠 개발의 기회를 제공합니다</a:t>
            </a:r>
            <a:r>
              <a:rPr lang="en-US" altLang="ko-KR" sz="120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/>
              <a:t> </a:t>
            </a:r>
          </a:p>
        </p:txBody>
      </p:sp>
      <p:sp>
        <p:nvSpPr>
          <p:cNvPr id="160775" name="AutoShape 7"/>
          <p:cNvSpPr>
            <a:spLocks noChangeArrowheads="1"/>
          </p:cNvSpPr>
          <p:nvPr/>
        </p:nvSpPr>
        <p:spPr bwMode="auto">
          <a:xfrm>
            <a:off x="649288" y="1633538"/>
            <a:ext cx="1595437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en-US" altLang="ko-KR" sz="1100" b="1"/>
              <a:t>DVD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0" name="Group 2"/>
          <p:cNvGrpSpPr>
            <a:grpSpLocks/>
          </p:cNvGrpSpPr>
          <p:nvPr/>
        </p:nvGrpSpPr>
        <p:grpSpPr bwMode="auto">
          <a:xfrm>
            <a:off x="503238" y="2065338"/>
            <a:ext cx="2887662" cy="2025650"/>
            <a:chOff x="672" y="3216"/>
            <a:chExt cx="2016" cy="624"/>
          </a:xfrm>
        </p:grpSpPr>
        <p:sp>
          <p:nvSpPr>
            <p:cNvPr id="140291" name="AutoShape 3"/>
            <p:cNvSpPr>
              <a:spLocks noChangeArrowheads="1"/>
            </p:cNvSpPr>
            <p:nvPr/>
          </p:nvSpPr>
          <p:spPr bwMode="auto">
            <a:xfrm>
              <a:off x="720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0292" name="AutoShape 4"/>
            <p:cNvSpPr>
              <a:spLocks noChangeArrowheads="1"/>
            </p:cNvSpPr>
            <p:nvPr/>
          </p:nvSpPr>
          <p:spPr bwMode="auto">
            <a:xfrm>
              <a:off x="672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40293" name="AutoShape 5"/>
          <p:cNvSpPr>
            <a:spLocks noChangeArrowheads="1"/>
          </p:cNvSpPr>
          <p:nvPr/>
        </p:nvSpPr>
        <p:spPr bwMode="auto">
          <a:xfrm>
            <a:off x="3436938" y="2790825"/>
            <a:ext cx="563562" cy="503238"/>
          </a:xfrm>
          <a:prstGeom prst="leftRightArrow">
            <a:avLst>
              <a:gd name="adj1" fmla="val 50000"/>
              <a:gd name="adj2" fmla="val 22397"/>
            </a:avLst>
          </a:prstGeom>
          <a:gradFill rotWithShape="0">
            <a:gsLst>
              <a:gs pos="0">
                <a:srgbClr val="458CCD"/>
              </a:gs>
              <a:gs pos="50000">
                <a:schemeClr val="bg1"/>
              </a:gs>
              <a:gs pos="100000">
                <a:srgbClr val="458CCD"/>
              </a:gs>
            </a:gsLst>
            <a:lin ang="5400000" scaled="1"/>
          </a:gradFill>
          <a:ln w="12700">
            <a:solidFill>
              <a:srgbClr val="458CC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0294" name="AutoShape 6"/>
          <p:cNvSpPr>
            <a:spLocks noChangeArrowheads="1"/>
          </p:cNvSpPr>
          <p:nvPr/>
        </p:nvSpPr>
        <p:spPr bwMode="auto">
          <a:xfrm>
            <a:off x="2555875" y="4248150"/>
            <a:ext cx="682625" cy="522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0295" name="AutoShape 7"/>
          <p:cNvSpPr>
            <a:spLocks noChangeArrowheads="1"/>
          </p:cNvSpPr>
          <p:nvPr/>
        </p:nvSpPr>
        <p:spPr bwMode="auto">
          <a:xfrm>
            <a:off x="4227513" y="4248150"/>
            <a:ext cx="684212" cy="522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0296" name="AutoShape 8"/>
          <p:cNvSpPr>
            <a:spLocks noChangeArrowheads="1"/>
          </p:cNvSpPr>
          <p:nvPr/>
        </p:nvSpPr>
        <p:spPr bwMode="auto">
          <a:xfrm flipV="1">
            <a:off x="3467100" y="7248525"/>
            <a:ext cx="684213" cy="5238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3300"/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0297" name="AutoShape 9"/>
          <p:cNvSpPr>
            <a:spLocks noChangeArrowheads="1"/>
          </p:cNvSpPr>
          <p:nvPr/>
        </p:nvSpPr>
        <p:spPr bwMode="auto">
          <a:xfrm>
            <a:off x="352425" y="1174750"/>
            <a:ext cx="2681288" cy="404813"/>
          </a:xfrm>
          <a:prstGeom prst="roundRect">
            <a:avLst>
              <a:gd name="adj" fmla="val 16667"/>
            </a:avLst>
          </a:prstGeom>
          <a:solidFill>
            <a:srgbClr val="458CD1"/>
          </a:solidFill>
          <a:ln w="12700">
            <a:noFill/>
            <a:round/>
            <a:headEnd/>
            <a:tailEnd/>
          </a:ln>
          <a:effectLst/>
        </p:spPr>
        <p:txBody>
          <a:bodyPr wrap="none" lIns="100145" tIns="0" rIns="100145" bIns="0" anchor="ctr"/>
          <a:lstStyle/>
          <a:p>
            <a:pPr algn="ctr" defTabSz="1001713"/>
            <a:r>
              <a:rPr lang="en-US" altLang="ko-KR" sz="13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DVD </a:t>
            </a:r>
            <a:r>
              <a:rPr lang="ko-KR" altLang="en-US" sz="13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제작 시스템 흐름도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sp>
        <p:nvSpPr>
          <p:cNvPr id="140299" name="AutoShape 11"/>
          <p:cNvSpPr>
            <a:spLocks noChangeArrowheads="1"/>
          </p:cNvSpPr>
          <p:nvPr/>
        </p:nvSpPr>
        <p:spPr bwMode="auto">
          <a:xfrm>
            <a:off x="1112838" y="1903413"/>
            <a:ext cx="1595437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ko-KR" altLang="en-US" sz="1100" b="1"/>
              <a:t>영상 편집 시스템</a:t>
            </a:r>
          </a:p>
        </p:txBody>
      </p:sp>
      <p:grpSp>
        <p:nvGrpSpPr>
          <p:cNvPr id="140300" name="Group 12"/>
          <p:cNvGrpSpPr>
            <a:grpSpLocks/>
          </p:cNvGrpSpPr>
          <p:nvPr/>
        </p:nvGrpSpPr>
        <p:grpSpPr bwMode="auto">
          <a:xfrm>
            <a:off x="4075113" y="2066925"/>
            <a:ext cx="2736850" cy="2024063"/>
            <a:chOff x="672" y="3216"/>
            <a:chExt cx="2016" cy="624"/>
          </a:xfrm>
        </p:grpSpPr>
        <p:sp>
          <p:nvSpPr>
            <p:cNvPr id="140301" name="AutoShape 13"/>
            <p:cNvSpPr>
              <a:spLocks noChangeArrowheads="1"/>
            </p:cNvSpPr>
            <p:nvPr/>
          </p:nvSpPr>
          <p:spPr bwMode="auto">
            <a:xfrm>
              <a:off x="720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0302" name="AutoShape 14"/>
            <p:cNvSpPr>
              <a:spLocks noChangeArrowheads="1"/>
            </p:cNvSpPr>
            <p:nvPr/>
          </p:nvSpPr>
          <p:spPr bwMode="auto">
            <a:xfrm>
              <a:off x="672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40303" name="AutoShape 15"/>
          <p:cNvSpPr>
            <a:spLocks noChangeArrowheads="1"/>
          </p:cNvSpPr>
          <p:nvPr/>
        </p:nvSpPr>
        <p:spPr bwMode="auto">
          <a:xfrm>
            <a:off x="4692650" y="1905000"/>
            <a:ext cx="1511300" cy="322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ko-KR" altLang="en-US" sz="1100" b="1"/>
              <a:t>음향 편집 시스템</a:t>
            </a:r>
          </a:p>
        </p:txBody>
      </p:sp>
      <p:grpSp>
        <p:nvGrpSpPr>
          <p:cNvPr id="140304" name="Group 16"/>
          <p:cNvGrpSpPr>
            <a:grpSpLocks/>
          </p:cNvGrpSpPr>
          <p:nvPr/>
        </p:nvGrpSpPr>
        <p:grpSpPr bwMode="auto">
          <a:xfrm>
            <a:off x="1795463" y="5143500"/>
            <a:ext cx="3724275" cy="2027238"/>
            <a:chOff x="672" y="3216"/>
            <a:chExt cx="2016" cy="624"/>
          </a:xfrm>
        </p:grpSpPr>
        <p:sp>
          <p:nvSpPr>
            <p:cNvPr id="140305" name="AutoShape 17"/>
            <p:cNvSpPr>
              <a:spLocks noChangeArrowheads="1"/>
            </p:cNvSpPr>
            <p:nvPr/>
          </p:nvSpPr>
          <p:spPr bwMode="auto">
            <a:xfrm>
              <a:off x="720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0306" name="AutoShape 18"/>
            <p:cNvSpPr>
              <a:spLocks noChangeArrowheads="1"/>
            </p:cNvSpPr>
            <p:nvPr/>
          </p:nvSpPr>
          <p:spPr bwMode="auto">
            <a:xfrm>
              <a:off x="672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40307" name="AutoShape 19"/>
          <p:cNvSpPr>
            <a:spLocks noChangeArrowheads="1"/>
          </p:cNvSpPr>
          <p:nvPr/>
        </p:nvSpPr>
        <p:spPr bwMode="auto">
          <a:xfrm>
            <a:off x="2935288" y="4981575"/>
            <a:ext cx="1595437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en-US" altLang="ko-KR" sz="1100" b="1">
                <a:latin typeface="Verdana" pitchFamily="34" charset="0"/>
              </a:rPr>
              <a:t>DVD </a:t>
            </a:r>
            <a:r>
              <a:rPr lang="ko-KR" altLang="en-US" sz="1100" b="1">
                <a:latin typeface="Verdana" pitchFamily="34" charset="0"/>
              </a:rPr>
              <a:t>제작실</a:t>
            </a:r>
          </a:p>
        </p:txBody>
      </p:sp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1871663" y="4333875"/>
            <a:ext cx="7921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ko-KR" altLang="en-US" sz="1100" b="1"/>
              <a:t>영상 소스</a:t>
            </a:r>
          </a:p>
        </p:txBody>
      </p:sp>
      <p:sp>
        <p:nvSpPr>
          <p:cNvPr id="140309" name="Text Box 21"/>
          <p:cNvSpPr txBox="1">
            <a:spLocks noChangeArrowheads="1"/>
          </p:cNvSpPr>
          <p:nvPr/>
        </p:nvSpPr>
        <p:spPr bwMode="auto">
          <a:xfrm>
            <a:off x="4772025" y="4333875"/>
            <a:ext cx="9286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ko-KR" altLang="en-US" sz="1100" b="1"/>
              <a:t>오디오 소스</a:t>
            </a:r>
          </a:p>
        </p:txBody>
      </p:sp>
      <p:sp>
        <p:nvSpPr>
          <p:cNvPr id="140310" name="Text Box 22"/>
          <p:cNvSpPr txBox="1">
            <a:spLocks noChangeArrowheads="1"/>
          </p:cNvSpPr>
          <p:nvPr/>
        </p:nvSpPr>
        <p:spPr bwMode="auto">
          <a:xfrm>
            <a:off x="3986213" y="7439025"/>
            <a:ext cx="18970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defTabSz="1001713"/>
            <a:r>
              <a:rPr lang="ko-KR" altLang="en-US" sz="1100" b="1"/>
              <a:t>그래픽 </a:t>
            </a:r>
            <a:r>
              <a:rPr lang="en-US" altLang="ko-KR" sz="1100" b="1"/>
              <a:t>(</a:t>
            </a:r>
            <a:r>
              <a:rPr lang="ko-KR" altLang="en-US" sz="1100" b="1"/>
              <a:t>메뉴</a:t>
            </a:r>
            <a:r>
              <a:rPr lang="en-US" altLang="ko-KR" sz="1100" b="1"/>
              <a:t>, </a:t>
            </a:r>
            <a:r>
              <a:rPr lang="ko-KR" altLang="en-US" sz="1100" b="1"/>
              <a:t>버튼 등</a:t>
            </a:r>
            <a:r>
              <a:rPr lang="en-US" altLang="ko-KR" sz="1100" b="1"/>
              <a:t>) </a:t>
            </a:r>
            <a:r>
              <a:rPr lang="ko-KR" altLang="en-US" sz="1100" b="1"/>
              <a:t>소스</a:t>
            </a:r>
          </a:p>
        </p:txBody>
      </p:sp>
      <p:grpSp>
        <p:nvGrpSpPr>
          <p:cNvPr id="140311" name="Group 23"/>
          <p:cNvGrpSpPr>
            <a:grpSpLocks/>
          </p:cNvGrpSpPr>
          <p:nvPr/>
        </p:nvGrpSpPr>
        <p:grpSpPr bwMode="auto">
          <a:xfrm>
            <a:off x="1863725" y="8204200"/>
            <a:ext cx="3802063" cy="1376363"/>
            <a:chOff x="672" y="3216"/>
            <a:chExt cx="2016" cy="624"/>
          </a:xfrm>
        </p:grpSpPr>
        <p:sp>
          <p:nvSpPr>
            <p:cNvPr id="140312" name="AutoShape 24"/>
            <p:cNvSpPr>
              <a:spLocks noChangeArrowheads="1"/>
            </p:cNvSpPr>
            <p:nvPr/>
          </p:nvSpPr>
          <p:spPr bwMode="auto">
            <a:xfrm>
              <a:off x="720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0313" name="AutoShape 25"/>
            <p:cNvSpPr>
              <a:spLocks noChangeArrowheads="1"/>
            </p:cNvSpPr>
            <p:nvPr/>
          </p:nvSpPr>
          <p:spPr bwMode="auto">
            <a:xfrm>
              <a:off x="672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140315" name="Picture 27" descr="DVD-Producer-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463" y="5584825"/>
            <a:ext cx="3040062" cy="1177925"/>
          </a:xfrm>
          <a:prstGeom prst="rect">
            <a:avLst/>
          </a:prstGeom>
          <a:noFill/>
        </p:spPr>
      </p:pic>
      <p:pic>
        <p:nvPicPr>
          <p:cNvPr id="140316" name="Picture 28" descr="photoshopb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9150" y="8589963"/>
            <a:ext cx="652463" cy="804862"/>
          </a:xfrm>
          <a:prstGeom prst="rect">
            <a:avLst/>
          </a:prstGeom>
          <a:noFill/>
        </p:spPr>
      </p:pic>
      <p:pic>
        <p:nvPicPr>
          <p:cNvPr id="140317" name="Picture 29" descr="premiere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4325" y="8618538"/>
            <a:ext cx="719138" cy="715962"/>
          </a:xfrm>
          <a:prstGeom prst="rect">
            <a:avLst/>
          </a:prstGeom>
          <a:noFill/>
        </p:spPr>
      </p:pic>
      <p:pic>
        <p:nvPicPr>
          <p:cNvPr id="140318" name="Picture 30" descr="symphony_lg_pro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250" y="2227263"/>
            <a:ext cx="1487488" cy="1057275"/>
          </a:xfrm>
          <a:prstGeom prst="rect">
            <a:avLst/>
          </a:prstGeom>
          <a:noFill/>
        </p:spPr>
      </p:pic>
      <p:pic>
        <p:nvPicPr>
          <p:cNvPr id="140319" name="Picture 31" descr="adrenaline_lg_pro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638" y="3281363"/>
            <a:ext cx="1119187" cy="731837"/>
          </a:xfrm>
          <a:prstGeom prst="rect">
            <a:avLst/>
          </a:prstGeom>
          <a:noFill/>
        </p:spPr>
      </p:pic>
      <p:pic>
        <p:nvPicPr>
          <p:cNvPr id="140320" name="Picture 32" descr="icon_studi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03713" y="2390775"/>
            <a:ext cx="2330450" cy="1500188"/>
          </a:xfrm>
          <a:prstGeom prst="rect">
            <a:avLst/>
          </a:prstGeom>
          <a:noFill/>
        </p:spPr>
      </p:pic>
      <p:pic>
        <p:nvPicPr>
          <p:cNvPr id="140321" name="Picture 33" descr="DVW-2000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5463" y="3238500"/>
            <a:ext cx="1390650" cy="771525"/>
          </a:xfrm>
          <a:prstGeom prst="rect">
            <a:avLst/>
          </a:prstGeom>
          <a:noFill/>
        </p:spPr>
      </p:pic>
      <p:pic>
        <p:nvPicPr>
          <p:cNvPr id="140324" name="Picture 36" descr="dell_65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78275" y="8320088"/>
            <a:ext cx="1077913" cy="1208087"/>
          </a:xfrm>
          <a:prstGeom prst="rect">
            <a:avLst/>
          </a:prstGeom>
          <a:noFill/>
        </p:spPr>
      </p:pic>
      <p:sp>
        <p:nvSpPr>
          <p:cNvPr id="140325" name="AutoShape 37"/>
          <p:cNvSpPr>
            <a:spLocks noChangeArrowheads="1"/>
          </p:cNvSpPr>
          <p:nvPr/>
        </p:nvSpPr>
        <p:spPr bwMode="auto">
          <a:xfrm>
            <a:off x="3033713" y="8051800"/>
            <a:ext cx="1595437" cy="325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en-US" altLang="ko-KR" sz="1100" b="1">
                <a:latin typeface="Verdana" pitchFamily="34" charset="0"/>
              </a:rPr>
              <a:t>CG </a:t>
            </a:r>
            <a:r>
              <a:rPr lang="ko-KR" altLang="en-US" sz="1100" b="1">
                <a:latin typeface="Verdana" pitchFamily="34" charset="0"/>
              </a:rPr>
              <a:t>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314" name="Picture 50" descr="pic_fd_4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8775" y="5980113"/>
            <a:ext cx="1263650" cy="1685925"/>
          </a:xfrm>
          <a:prstGeom prst="rect">
            <a:avLst/>
          </a:prstGeom>
          <a:noFill/>
        </p:spPr>
      </p:pic>
      <p:grpSp>
        <p:nvGrpSpPr>
          <p:cNvPr id="139266" name="Group 2"/>
          <p:cNvGrpSpPr>
            <a:grpSpLocks/>
          </p:cNvGrpSpPr>
          <p:nvPr/>
        </p:nvGrpSpPr>
        <p:grpSpPr bwMode="auto">
          <a:xfrm>
            <a:off x="2022475" y="1928813"/>
            <a:ext cx="3422650" cy="2486025"/>
            <a:chOff x="672" y="3216"/>
            <a:chExt cx="2016" cy="624"/>
          </a:xfrm>
        </p:grpSpPr>
        <p:sp>
          <p:nvSpPr>
            <p:cNvPr id="139267" name="AutoShape 3"/>
            <p:cNvSpPr>
              <a:spLocks noChangeArrowheads="1"/>
            </p:cNvSpPr>
            <p:nvPr/>
          </p:nvSpPr>
          <p:spPr bwMode="auto">
            <a:xfrm>
              <a:off x="720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9268" name="AutoShape 4"/>
            <p:cNvSpPr>
              <a:spLocks noChangeArrowheads="1"/>
            </p:cNvSpPr>
            <p:nvPr/>
          </p:nvSpPr>
          <p:spPr bwMode="auto">
            <a:xfrm>
              <a:off x="672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39269" name="AutoShape 5"/>
          <p:cNvSpPr>
            <a:spLocks noChangeArrowheads="1"/>
          </p:cNvSpPr>
          <p:nvPr/>
        </p:nvSpPr>
        <p:spPr bwMode="auto">
          <a:xfrm>
            <a:off x="2584450" y="1741488"/>
            <a:ext cx="2295525" cy="406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121596" tIns="60798" rIns="121596" bIns="60798" anchor="ctr"/>
          <a:lstStyle/>
          <a:p>
            <a:pPr algn="ctr" defTabSz="1216025"/>
            <a:r>
              <a:rPr lang="en-US" altLang="ko-KR" sz="1100" b="1">
                <a:latin typeface="Verdana" pitchFamily="34" charset="0"/>
                <a:ea typeface="바탕" pitchFamily="18" charset="-127"/>
              </a:rPr>
              <a:t>DVD Encoding / Authoring</a:t>
            </a:r>
          </a:p>
        </p:txBody>
      </p:sp>
      <p:grpSp>
        <p:nvGrpSpPr>
          <p:cNvPr id="139271" name="Group 7"/>
          <p:cNvGrpSpPr>
            <a:grpSpLocks/>
          </p:cNvGrpSpPr>
          <p:nvPr/>
        </p:nvGrpSpPr>
        <p:grpSpPr bwMode="auto">
          <a:xfrm>
            <a:off x="503238" y="5189538"/>
            <a:ext cx="1698625" cy="2995612"/>
            <a:chOff x="672" y="3216"/>
            <a:chExt cx="2016" cy="624"/>
          </a:xfrm>
        </p:grpSpPr>
        <p:sp>
          <p:nvSpPr>
            <p:cNvPr id="139272" name="AutoShape 8"/>
            <p:cNvSpPr>
              <a:spLocks noChangeArrowheads="1"/>
            </p:cNvSpPr>
            <p:nvPr/>
          </p:nvSpPr>
          <p:spPr bwMode="auto">
            <a:xfrm>
              <a:off x="720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9273" name="AutoShape 9"/>
            <p:cNvSpPr>
              <a:spLocks noChangeArrowheads="1"/>
            </p:cNvSpPr>
            <p:nvPr/>
          </p:nvSpPr>
          <p:spPr bwMode="auto">
            <a:xfrm>
              <a:off x="672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39274" name="Group 10"/>
          <p:cNvGrpSpPr>
            <a:grpSpLocks/>
          </p:cNvGrpSpPr>
          <p:nvPr/>
        </p:nvGrpSpPr>
        <p:grpSpPr bwMode="auto">
          <a:xfrm>
            <a:off x="4835525" y="5053013"/>
            <a:ext cx="1900238" cy="4294187"/>
            <a:chOff x="672" y="3216"/>
            <a:chExt cx="2016" cy="624"/>
          </a:xfrm>
        </p:grpSpPr>
        <p:sp>
          <p:nvSpPr>
            <p:cNvPr id="139275" name="AutoShape 11"/>
            <p:cNvSpPr>
              <a:spLocks noChangeArrowheads="1"/>
            </p:cNvSpPr>
            <p:nvPr/>
          </p:nvSpPr>
          <p:spPr bwMode="auto">
            <a:xfrm>
              <a:off x="720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9276" name="AutoShape 12"/>
            <p:cNvSpPr>
              <a:spLocks noChangeArrowheads="1"/>
            </p:cNvSpPr>
            <p:nvPr/>
          </p:nvSpPr>
          <p:spPr bwMode="auto">
            <a:xfrm>
              <a:off x="672" y="3216"/>
              <a:ext cx="1968" cy="62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139280" name="Picture 16" descr="DVD-Producer-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75" y="2470150"/>
            <a:ext cx="3040063" cy="1181100"/>
          </a:xfrm>
          <a:prstGeom prst="rect">
            <a:avLst/>
          </a:prstGeom>
          <a:noFill/>
        </p:spPr>
      </p:pic>
      <p:sp>
        <p:nvSpPr>
          <p:cNvPr id="139282" name="AutoShape 18"/>
          <p:cNvSpPr>
            <a:spLocks noChangeArrowheads="1"/>
          </p:cNvSpPr>
          <p:nvPr/>
        </p:nvSpPr>
        <p:spPr bwMode="auto">
          <a:xfrm>
            <a:off x="352425" y="1174750"/>
            <a:ext cx="1974850" cy="404813"/>
          </a:xfrm>
          <a:prstGeom prst="roundRect">
            <a:avLst>
              <a:gd name="adj" fmla="val 16667"/>
            </a:avLst>
          </a:prstGeom>
          <a:solidFill>
            <a:srgbClr val="458CD1"/>
          </a:solidFill>
          <a:ln w="12700">
            <a:noFill/>
            <a:round/>
            <a:headEnd/>
            <a:tailEnd/>
          </a:ln>
          <a:effectLst/>
        </p:spPr>
        <p:txBody>
          <a:bodyPr wrap="none" lIns="100145" tIns="0" rIns="100145" bIns="0" anchor="ctr"/>
          <a:lstStyle/>
          <a:p>
            <a:pPr algn="ctr" defTabSz="1001713"/>
            <a:r>
              <a:rPr lang="en-US" altLang="ko-KR" sz="13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DVD </a:t>
            </a:r>
            <a:r>
              <a:rPr lang="ko-KR" altLang="en-US" sz="13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제작실 구성</a:t>
            </a:r>
          </a:p>
        </p:txBody>
      </p:sp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sp>
        <p:nvSpPr>
          <p:cNvPr id="139284" name="AutoShape 20"/>
          <p:cNvSpPr>
            <a:spLocks noChangeArrowheads="1"/>
          </p:cNvSpPr>
          <p:nvPr/>
        </p:nvSpPr>
        <p:spPr bwMode="auto">
          <a:xfrm>
            <a:off x="3314700" y="4576763"/>
            <a:ext cx="381000" cy="1457325"/>
          </a:xfrm>
          <a:prstGeom prst="upDownArrow">
            <a:avLst>
              <a:gd name="adj1" fmla="val 50000"/>
              <a:gd name="adj2" fmla="val 765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5782" tIns="47891" rIns="95782" bIns="47891" anchor="ctr"/>
          <a:lstStyle/>
          <a:p>
            <a:endParaRPr lang="ko-KR" altLang="en-US"/>
          </a:p>
        </p:txBody>
      </p:sp>
      <p:sp>
        <p:nvSpPr>
          <p:cNvPr id="139285" name="AutoShape 21"/>
          <p:cNvSpPr>
            <a:spLocks noChangeArrowheads="1"/>
          </p:cNvSpPr>
          <p:nvPr/>
        </p:nvSpPr>
        <p:spPr bwMode="auto">
          <a:xfrm>
            <a:off x="1035050" y="3119438"/>
            <a:ext cx="912813" cy="404812"/>
          </a:xfrm>
          <a:prstGeom prst="rightArrow">
            <a:avLst>
              <a:gd name="adj1" fmla="val 50000"/>
              <a:gd name="adj2" fmla="val 5637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9286" name="Rectangle 22"/>
          <p:cNvSpPr>
            <a:spLocks noChangeArrowheads="1"/>
          </p:cNvSpPr>
          <p:nvPr/>
        </p:nvSpPr>
        <p:spPr bwMode="auto">
          <a:xfrm>
            <a:off x="1035050" y="3413125"/>
            <a:ext cx="228600" cy="1568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9287" name="Rectangle 23"/>
          <p:cNvSpPr>
            <a:spLocks noChangeArrowheads="1"/>
          </p:cNvSpPr>
          <p:nvPr/>
        </p:nvSpPr>
        <p:spPr bwMode="auto">
          <a:xfrm>
            <a:off x="5519738" y="3119438"/>
            <a:ext cx="608012" cy="242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9288" name="AutoShape 24"/>
          <p:cNvSpPr>
            <a:spLocks noChangeArrowheads="1"/>
          </p:cNvSpPr>
          <p:nvPr/>
        </p:nvSpPr>
        <p:spPr bwMode="auto">
          <a:xfrm>
            <a:off x="5842000" y="3348038"/>
            <a:ext cx="379413" cy="1457325"/>
          </a:xfrm>
          <a:prstGeom prst="downArrow">
            <a:avLst>
              <a:gd name="adj1" fmla="val 50000"/>
              <a:gd name="adj2" fmla="val 9602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39289" name="Text Box 25"/>
          <p:cNvSpPr txBox="1">
            <a:spLocks noChangeArrowheads="1"/>
          </p:cNvSpPr>
          <p:nvPr/>
        </p:nvSpPr>
        <p:spPr bwMode="auto">
          <a:xfrm>
            <a:off x="655638" y="2390775"/>
            <a:ext cx="10699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001713" eaLnBrk="0" latinLnBrk="0" hangingPunct="0">
              <a:spcBef>
                <a:spcPct val="50000"/>
              </a:spcBef>
            </a:pPr>
            <a:r>
              <a:rPr kumimoji="0" lang="en-US" altLang="ko-KR" sz="1100" b="1">
                <a:solidFill>
                  <a:schemeClr val="tx2"/>
                </a:solidFill>
                <a:latin typeface="Arial Narrow" pitchFamily="34" charset="0"/>
              </a:rPr>
              <a:t>Video In : SDI Input</a:t>
            </a:r>
          </a:p>
          <a:p>
            <a:pPr defTabSz="1001713" eaLnBrk="0" latinLnBrk="0" hangingPunct="0">
              <a:spcBef>
                <a:spcPct val="50000"/>
              </a:spcBef>
            </a:pPr>
            <a:r>
              <a:rPr kumimoji="0" lang="en-US" altLang="ko-KR" sz="1100" b="1">
                <a:solidFill>
                  <a:schemeClr val="tx2"/>
                </a:solidFill>
                <a:latin typeface="Arial Narrow" pitchFamily="34" charset="0"/>
              </a:rPr>
              <a:t>Audio In : 2ch Balanced Analog / Digital Input</a:t>
            </a:r>
          </a:p>
        </p:txBody>
      </p:sp>
      <p:sp>
        <p:nvSpPr>
          <p:cNvPr id="139290" name="Text Box 26"/>
          <p:cNvSpPr txBox="1">
            <a:spLocks noChangeArrowheads="1"/>
          </p:cNvSpPr>
          <p:nvPr/>
        </p:nvSpPr>
        <p:spPr bwMode="auto">
          <a:xfrm>
            <a:off x="5595938" y="2390775"/>
            <a:ext cx="106362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001713" eaLnBrk="0" latinLnBrk="0" hangingPunct="0">
              <a:spcBef>
                <a:spcPct val="50000"/>
              </a:spcBef>
            </a:pPr>
            <a:r>
              <a:rPr kumimoji="0" lang="en-US" altLang="ko-KR" sz="1100" b="1">
                <a:solidFill>
                  <a:schemeClr val="tx2"/>
                </a:solidFill>
                <a:latin typeface="Arial Narrow" pitchFamily="34" charset="0"/>
              </a:rPr>
              <a:t>Audio Monitoring</a:t>
            </a:r>
          </a:p>
          <a:p>
            <a:pPr defTabSz="1001713" eaLnBrk="0" latinLnBrk="0" hangingPunct="0">
              <a:spcBef>
                <a:spcPct val="50000"/>
              </a:spcBef>
            </a:pPr>
            <a:r>
              <a:rPr kumimoji="0" lang="en-US" altLang="ko-KR" sz="1100" b="1">
                <a:solidFill>
                  <a:schemeClr val="tx2"/>
                </a:solidFill>
                <a:latin typeface="Arial Narrow" pitchFamily="34" charset="0"/>
              </a:rPr>
              <a:t>Video Monitoring</a:t>
            </a:r>
          </a:p>
          <a:p>
            <a:pPr defTabSz="1001713" eaLnBrk="0" latinLnBrk="0" hangingPunct="0">
              <a:spcBef>
                <a:spcPct val="50000"/>
              </a:spcBef>
            </a:pPr>
            <a:r>
              <a:rPr kumimoji="0" lang="en-US" altLang="ko-KR" sz="1100" b="1">
                <a:solidFill>
                  <a:schemeClr val="tx2"/>
                </a:solidFill>
                <a:latin typeface="Arial Narrow" pitchFamily="34" charset="0"/>
              </a:rPr>
              <a:t>DVD Duplicator</a:t>
            </a:r>
          </a:p>
        </p:txBody>
      </p:sp>
      <p:sp>
        <p:nvSpPr>
          <p:cNvPr id="139291" name="Text Box 27"/>
          <p:cNvSpPr txBox="1">
            <a:spLocks noChangeArrowheads="1"/>
          </p:cNvSpPr>
          <p:nvPr/>
        </p:nvSpPr>
        <p:spPr bwMode="auto">
          <a:xfrm>
            <a:off x="3163888" y="5214938"/>
            <a:ext cx="10414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001713" eaLnBrk="0" latinLnBrk="0" hangingPunct="0">
              <a:spcBef>
                <a:spcPct val="50000"/>
              </a:spcBef>
            </a:pPr>
            <a:r>
              <a:rPr kumimoji="0" lang="en-US" altLang="ko-KR" sz="1100" b="1">
                <a:solidFill>
                  <a:schemeClr val="tx2"/>
                </a:solidFill>
                <a:latin typeface="Arial Narrow" pitchFamily="34" charset="0"/>
              </a:rPr>
              <a:t>DATA Backup</a:t>
            </a:r>
          </a:p>
        </p:txBody>
      </p:sp>
      <p:pic>
        <p:nvPicPr>
          <p:cNvPr id="139293" name="Picture 29" descr="DVW-2000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638" y="6853238"/>
            <a:ext cx="1390650" cy="771525"/>
          </a:xfrm>
          <a:prstGeom prst="rect">
            <a:avLst/>
          </a:prstGeom>
          <a:noFill/>
        </p:spPr>
      </p:pic>
      <p:sp>
        <p:nvSpPr>
          <p:cNvPr id="139294" name="AutoShape 30"/>
          <p:cNvSpPr>
            <a:spLocks noChangeArrowheads="1"/>
          </p:cNvSpPr>
          <p:nvPr/>
        </p:nvSpPr>
        <p:spPr bwMode="auto">
          <a:xfrm>
            <a:off x="655638" y="5008563"/>
            <a:ext cx="1292225" cy="404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121596" tIns="60798" rIns="121596" bIns="60798" anchor="ctr"/>
          <a:lstStyle/>
          <a:p>
            <a:pPr algn="ctr" defTabSz="1216025"/>
            <a:r>
              <a:rPr lang="en-US" altLang="ko-KR" sz="1100" b="1">
                <a:latin typeface="Verdana" pitchFamily="34" charset="0"/>
                <a:ea typeface="바탕" pitchFamily="18" charset="-127"/>
              </a:rPr>
              <a:t>Video &amp; Audio</a:t>
            </a:r>
          </a:p>
        </p:txBody>
      </p:sp>
      <p:sp>
        <p:nvSpPr>
          <p:cNvPr id="139295" name="AutoShape 31"/>
          <p:cNvSpPr>
            <a:spLocks noChangeArrowheads="1"/>
          </p:cNvSpPr>
          <p:nvPr/>
        </p:nvSpPr>
        <p:spPr bwMode="auto">
          <a:xfrm>
            <a:off x="5216525" y="4875213"/>
            <a:ext cx="1139825" cy="404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121596" tIns="60798" rIns="121596" bIns="60798" anchor="ctr"/>
          <a:lstStyle/>
          <a:p>
            <a:pPr algn="ctr" defTabSz="1216025"/>
            <a:r>
              <a:rPr lang="en-US" altLang="ko-KR" sz="1100" b="1">
                <a:latin typeface="Verdana" pitchFamily="34" charset="0"/>
                <a:ea typeface="바탕" pitchFamily="18" charset="-127"/>
              </a:rPr>
              <a:t>OutPut</a:t>
            </a:r>
          </a:p>
        </p:txBody>
      </p:sp>
      <p:pic>
        <p:nvPicPr>
          <p:cNvPr id="139296" name="Picture 32" descr="m_000004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0038" y="6275388"/>
            <a:ext cx="747712" cy="714375"/>
          </a:xfrm>
          <a:prstGeom prst="rect">
            <a:avLst/>
          </a:prstGeom>
          <a:noFill/>
        </p:spPr>
      </p:pic>
      <p:sp>
        <p:nvSpPr>
          <p:cNvPr id="139299" name="Rectangle 35"/>
          <p:cNvSpPr>
            <a:spLocks noChangeArrowheads="1"/>
          </p:cNvSpPr>
          <p:nvPr/>
        </p:nvSpPr>
        <p:spPr bwMode="auto">
          <a:xfrm>
            <a:off x="5289550" y="869950"/>
            <a:ext cx="16160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200" b="1" u="sng"/>
              <a:t>DVD Room</a:t>
            </a:r>
          </a:p>
          <a:p>
            <a:pPr algn="ctr"/>
            <a:r>
              <a:rPr lang="en-US" altLang="ko-KR" sz="1200" b="1" u="sng"/>
              <a:t>Sonic DVD Producer</a:t>
            </a:r>
          </a:p>
        </p:txBody>
      </p:sp>
      <p:pic>
        <p:nvPicPr>
          <p:cNvPr id="139306" name="Picture 42" descr="ZAZZ-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24538" y="5370513"/>
            <a:ext cx="709612" cy="966787"/>
          </a:xfrm>
          <a:prstGeom prst="rect">
            <a:avLst/>
          </a:prstGeom>
          <a:noFill/>
        </p:spPr>
      </p:pic>
      <p:pic>
        <p:nvPicPr>
          <p:cNvPr id="139308" name="Picture 44" descr="PVM-20L5 cop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40338" y="6989763"/>
            <a:ext cx="971550" cy="838200"/>
          </a:xfrm>
          <a:prstGeom prst="rect">
            <a:avLst/>
          </a:prstGeom>
          <a:noFill/>
        </p:spPr>
      </p:pic>
      <p:pic>
        <p:nvPicPr>
          <p:cNvPr id="139309" name="Picture 45" descr="DeskTop45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46700" y="7889875"/>
            <a:ext cx="928688" cy="1328738"/>
          </a:xfrm>
          <a:prstGeom prst="rect">
            <a:avLst/>
          </a:prstGeom>
          <a:noFill/>
        </p:spPr>
      </p:pic>
      <p:pic>
        <p:nvPicPr>
          <p:cNvPr id="139310" name="Picture 46" descr="HDW-M2000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8800" y="5829300"/>
            <a:ext cx="1484313" cy="765175"/>
          </a:xfrm>
          <a:prstGeom prst="rect">
            <a:avLst/>
          </a:prstGeom>
          <a:noFill/>
        </p:spPr>
      </p:pic>
      <p:pic>
        <p:nvPicPr>
          <p:cNvPr id="139312" name="Picture 48" descr="v4series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32375" y="5413375"/>
            <a:ext cx="601663" cy="85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AutoShape 2"/>
          <p:cNvSpPr>
            <a:spLocks noChangeArrowheads="1"/>
          </p:cNvSpPr>
          <p:nvPr/>
        </p:nvSpPr>
        <p:spPr bwMode="auto">
          <a:xfrm>
            <a:off x="352425" y="1174750"/>
            <a:ext cx="2127250" cy="404813"/>
          </a:xfrm>
          <a:prstGeom prst="roundRect">
            <a:avLst>
              <a:gd name="adj" fmla="val 16667"/>
            </a:avLst>
          </a:prstGeom>
          <a:solidFill>
            <a:srgbClr val="458CD1"/>
          </a:solidFill>
          <a:ln w="12700">
            <a:noFill/>
            <a:round/>
            <a:headEnd/>
            <a:tailEnd/>
          </a:ln>
          <a:effectLst/>
        </p:spPr>
        <p:txBody>
          <a:bodyPr wrap="none" lIns="100145" tIns="0" rIns="100145" bIns="0" anchor="ctr"/>
          <a:lstStyle/>
          <a:p>
            <a:pPr algn="ctr" defTabSz="1001713"/>
            <a:r>
              <a:rPr lang="en-US" altLang="ko-KR" sz="1400" b="1">
                <a:latin typeface="HY견고딕" pitchFamily="18" charset="-127"/>
                <a:ea typeface="HY견고딕" pitchFamily="18" charset="-127"/>
              </a:rPr>
              <a:t>II</a:t>
            </a:r>
            <a:r>
              <a:rPr lang="en-US" altLang="ko-KR" sz="1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400" b="1">
                <a:latin typeface="HY견고딕" pitchFamily="18" charset="-127"/>
                <a:ea typeface="HY견고딕" pitchFamily="18" charset="-127"/>
              </a:rPr>
              <a:t>큐베이스 시작하기</a:t>
            </a: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04838" y="2713038"/>
            <a:ext cx="6226175" cy="2306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먼저 큐베이스 아이콘을 바탕화면에서 더블 클릭하여 실행시킨다</a:t>
            </a:r>
            <a:r>
              <a:rPr lang="en-US" altLang="ko-KR" sz="1200"/>
              <a:t>.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파일 매뉴에서 </a:t>
            </a:r>
            <a:r>
              <a:rPr lang="en-US" altLang="ko-KR" sz="1200"/>
              <a:t>New Project</a:t>
            </a:r>
            <a:r>
              <a:rPr lang="ko-KR" altLang="en-US" sz="1200"/>
              <a:t>를 선택한다</a:t>
            </a:r>
            <a:r>
              <a:rPr lang="en-US" altLang="ko-KR" sz="1200"/>
              <a:t>.  </a:t>
            </a:r>
            <a:r>
              <a:rPr lang="ko-KR" altLang="en-US" sz="1200"/>
              <a:t>단 단축키를 사용하면 좀더 편할것이다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</a:t>
            </a:r>
            <a:r>
              <a:rPr lang="en-US" altLang="ko-KR" sz="1200" b="1" u="sng"/>
              <a:t>Ctrl + N</a:t>
            </a:r>
            <a:r>
              <a:rPr lang="en-US" altLang="ko-KR" sz="1200"/>
              <a:t>    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en-US" altLang="ko-KR" sz="1200"/>
              <a:t>New Project </a:t>
            </a:r>
            <a:r>
              <a:rPr lang="ko-KR" altLang="en-US" sz="1200"/>
              <a:t>창이 열리면 새로운 프로젝트를 만들거나 기존의 몇가지 예를 들어놓은 것을 선택한다</a:t>
            </a:r>
            <a:r>
              <a:rPr lang="en-US" altLang="ko-KR" sz="1200"/>
              <a:t>.    </a:t>
            </a:r>
            <a:r>
              <a:rPr lang="ko-KR" altLang="en-US" sz="1200"/>
              <a:t>지금은 그냥 </a:t>
            </a:r>
            <a:r>
              <a:rPr lang="en-US" altLang="ko-KR" sz="1200"/>
              <a:t>Empty</a:t>
            </a:r>
            <a:r>
              <a:rPr lang="ko-KR" altLang="en-US" sz="1200"/>
              <a:t>를 선택하고 </a:t>
            </a:r>
            <a:r>
              <a:rPr lang="en-US" altLang="ko-KR" sz="1200"/>
              <a:t>OK </a:t>
            </a:r>
            <a:r>
              <a:rPr lang="ko-KR" altLang="en-US" sz="1200"/>
              <a:t>하자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프로젝트를 저장할 폴더를 지정하는 </a:t>
            </a:r>
            <a:r>
              <a:rPr lang="en-US" altLang="ko-KR" sz="1200"/>
              <a:t>Select directory </a:t>
            </a:r>
            <a:r>
              <a:rPr lang="ko-KR" altLang="en-US" sz="1200"/>
              <a:t>대화 상자가 열린다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-C</a:t>
            </a:r>
            <a:r>
              <a:rPr lang="ko-KR" altLang="en-US" sz="1200"/>
              <a:t>드라이버에서 지정하고 </a:t>
            </a:r>
            <a:r>
              <a:rPr lang="en-US" altLang="ko-KR" sz="1200"/>
              <a:t>OK</a:t>
            </a:r>
            <a:r>
              <a:rPr lang="ko-KR" altLang="en-US" sz="1200"/>
              <a:t>를 눌러도 되지만 별도의 빽업 하드를 마련하고 그곳에 저장하면 더더욱 편리할것을 느낄것이다</a:t>
            </a:r>
            <a:r>
              <a:rPr lang="en-US" altLang="ko-KR" sz="1200"/>
              <a:t>.  </a:t>
            </a:r>
            <a:r>
              <a:rPr lang="ko-KR" altLang="en-US" sz="1200"/>
              <a:t>만약 윈도우에 이상이 생긴다면 생각만해도 끔찍하다</a:t>
            </a:r>
            <a:r>
              <a:rPr lang="en-US" altLang="ko-KR" sz="1200"/>
              <a:t>.</a:t>
            </a:r>
          </a:p>
        </p:txBody>
      </p:sp>
      <p:sp>
        <p:nvSpPr>
          <p:cNvPr id="331781" name="AutoShape 5"/>
          <p:cNvSpPr>
            <a:spLocks noChangeArrowheads="1"/>
          </p:cNvSpPr>
          <p:nvPr/>
        </p:nvSpPr>
        <p:spPr bwMode="auto">
          <a:xfrm>
            <a:off x="649288" y="2217738"/>
            <a:ext cx="2114550" cy="322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ko-KR" altLang="en-US" sz="1100" b="1"/>
              <a:t>프로젝트 만들기</a:t>
            </a:r>
          </a:p>
        </p:txBody>
      </p:sp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604838" y="5099050"/>
            <a:ext cx="6226175" cy="2552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빈 프로젝트 윈도우에 새롭게 적절한 </a:t>
            </a:r>
            <a:r>
              <a:rPr lang="en-US" altLang="ko-KR" sz="1200"/>
              <a:t>Track </a:t>
            </a:r>
            <a:r>
              <a:rPr lang="ko-KR" altLang="en-US" sz="1200"/>
              <a:t>환경을 만들자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-</a:t>
            </a:r>
            <a:r>
              <a:rPr lang="ko-KR" altLang="en-US" sz="1200"/>
              <a:t>트랙 리스트에서 마우스 우측버튼을 클릭하여 </a:t>
            </a:r>
            <a:r>
              <a:rPr lang="en-US" altLang="ko-KR" sz="1200"/>
              <a:t>Add Multiple Tracks</a:t>
            </a:r>
            <a:r>
              <a:rPr lang="ko-KR" altLang="en-US" sz="1200"/>
              <a:t>를 선택하자</a:t>
            </a:r>
            <a:r>
              <a:rPr lang="en-US" altLang="ko-KR" sz="1200"/>
              <a:t>.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en-US" altLang="ko-KR" sz="1200"/>
              <a:t>Track</a:t>
            </a:r>
            <a:r>
              <a:rPr lang="ko-KR" altLang="en-US" sz="1200"/>
              <a:t>을 </a:t>
            </a:r>
            <a:r>
              <a:rPr lang="en-US" altLang="ko-KR" sz="1200"/>
              <a:t>MIDI</a:t>
            </a:r>
            <a:r>
              <a:rPr lang="ko-KR" altLang="en-US" sz="1200"/>
              <a:t>로 정하고 </a:t>
            </a:r>
            <a:r>
              <a:rPr lang="en-US" altLang="ko-KR" sz="1200"/>
              <a:t>Count(</a:t>
            </a:r>
            <a:r>
              <a:rPr lang="ko-KR" altLang="en-US" sz="1200"/>
              <a:t>트랙의 수</a:t>
            </a:r>
            <a:r>
              <a:rPr lang="en-US" altLang="ko-KR" sz="1200"/>
              <a:t>)</a:t>
            </a:r>
            <a:r>
              <a:rPr lang="ko-KR" altLang="en-US" sz="1200"/>
              <a:t>를 </a:t>
            </a:r>
            <a:r>
              <a:rPr lang="en-US" altLang="ko-KR" sz="1200"/>
              <a:t>16</a:t>
            </a:r>
            <a:r>
              <a:rPr lang="ko-KR" altLang="en-US" sz="1200"/>
              <a:t>개로 만든후 </a:t>
            </a:r>
            <a:r>
              <a:rPr lang="en-US" altLang="ko-KR" sz="1200"/>
              <a:t>OK </a:t>
            </a:r>
            <a:r>
              <a:rPr lang="ko-KR" altLang="en-US" sz="1200"/>
              <a:t>하자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-MIDI Port</a:t>
            </a:r>
            <a:r>
              <a:rPr lang="ko-KR" altLang="en-US" sz="1200"/>
              <a:t>당 </a:t>
            </a:r>
            <a:r>
              <a:rPr lang="en-US" altLang="ko-KR" sz="1200"/>
              <a:t>16Ch</a:t>
            </a:r>
            <a:r>
              <a:rPr lang="ko-KR" altLang="en-US" sz="1200"/>
              <a:t>을 지원하므로 일단 </a:t>
            </a:r>
            <a:r>
              <a:rPr lang="en-US" altLang="ko-KR" sz="1200"/>
              <a:t>16</a:t>
            </a:r>
            <a:r>
              <a:rPr lang="ko-KR" altLang="en-US" sz="1200"/>
              <a:t>개를 만들었다</a:t>
            </a:r>
            <a:r>
              <a:rPr lang="en-US" altLang="ko-KR" sz="1200"/>
              <a:t>.    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또 트랙 리스트에서 마우스 우측버튼을 클릭하고 </a:t>
            </a:r>
            <a:r>
              <a:rPr lang="en-US" altLang="ko-KR" sz="1200"/>
              <a:t>Add Multiple Tracks </a:t>
            </a:r>
            <a:r>
              <a:rPr lang="ko-KR" altLang="en-US" sz="1200"/>
              <a:t>선택후에 </a:t>
            </a:r>
            <a:r>
              <a:rPr lang="en-US" altLang="ko-KR" sz="1200"/>
              <a:t>Audio </a:t>
            </a:r>
            <a:r>
              <a:rPr lang="ko-KR" altLang="en-US" sz="1200"/>
              <a:t>트랙을 </a:t>
            </a:r>
            <a:r>
              <a:rPr lang="en-US" altLang="ko-KR" sz="1200"/>
              <a:t>Stereo </a:t>
            </a:r>
            <a:r>
              <a:rPr lang="ko-KR" altLang="en-US" sz="1200"/>
              <a:t>로 하고 </a:t>
            </a:r>
            <a:r>
              <a:rPr lang="en-US" altLang="ko-KR" sz="1200"/>
              <a:t>2</a:t>
            </a:r>
            <a:r>
              <a:rPr lang="ko-KR" altLang="en-US" sz="1200"/>
              <a:t>개를 만든후 </a:t>
            </a:r>
            <a:r>
              <a:rPr lang="en-US" altLang="ko-KR" sz="1200"/>
              <a:t>OK </a:t>
            </a:r>
            <a:r>
              <a:rPr lang="ko-KR" altLang="en-US" sz="1200"/>
              <a:t>하자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그다음 파일 매뉴에서 </a:t>
            </a:r>
            <a:r>
              <a:rPr lang="en-US" altLang="ko-KR" sz="1200"/>
              <a:t>Save as Template</a:t>
            </a:r>
            <a:r>
              <a:rPr lang="ko-KR" altLang="en-US" sz="1200"/>
              <a:t>를 선택한다</a:t>
            </a:r>
            <a:r>
              <a:rPr lang="en-US" altLang="ko-KR" sz="1200"/>
              <a:t>.   Name</a:t>
            </a:r>
            <a:r>
              <a:rPr lang="ko-KR" altLang="en-US" sz="1200"/>
              <a:t>도 만들자</a:t>
            </a:r>
            <a:r>
              <a:rPr lang="en-US" altLang="ko-KR" sz="1200"/>
              <a:t>.         (</a:t>
            </a:r>
            <a:r>
              <a:rPr lang="en-US" altLang="ko-KR" sz="1200">
                <a:latin typeface="Times New Roman"/>
              </a:rPr>
              <a:t>‘</a:t>
            </a:r>
            <a:r>
              <a:rPr lang="ko-KR" altLang="en-US" sz="1200"/>
              <a:t>시작</a:t>
            </a:r>
            <a:r>
              <a:rPr lang="ko-KR" altLang="en-US" sz="1200">
                <a:latin typeface="Times New Roman"/>
              </a:rPr>
              <a:t>’</a:t>
            </a:r>
            <a:r>
              <a:rPr lang="ko-KR" altLang="en-US" sz="1200"/>
              <a:t>이라고 아니면 </a:t>
            </a:r>
            <a:r>
              <a:rPr lang="ko-KR" altLang="en-US" sz="1200">
                <a:latin typeface="Times New Roman"/>
              </a:rPr>
              <a:t>‘</a:t>
            </a:r>
            <a:r>
              <a:rPr lang="ko-KR" altLang="en-US" sz="1200"/>
              <a:t>본인이름</a:t>
            </a:r>
            <a:r>
              <a:rPr lang="ko-KR" altLang="en-US" sz="1200">
                <a:latin typeface="Times New Roman"/>
              </a:rPr>
              <a:t>’</a:t>
            </a:r>
            <a:r>
              <a:rPr lang="en-US" altLang="ko-KR" sz="1200"/>
              <a:t>)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다시 파일에서 </a:t>
            </a:r>
            <a:r>
              <a:rPr lang="en-US" altLang="ko-KR" sz="1200"/>
              <a:t>New Project</a:t>
            </a:r>
            <a:r>
              <a:rPr lang="ko-KR" altLang="en-US" sz="1200"/>
              <a:t>를 하고 이번엔 </a:t>
            </a:r>
            <a:r>
              <a:rPr lang="en-US" altLang="ko-KR" sz="1200"/>
              <a:t>Templates</a:t>
            </a:r>
            <a:r>
              <a:rPr lang="ko-KR" altLang="en-US" sz="1200"/>
              <a:t>에서 본인이 만든 프로젝트를 열어보자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352425" y="1174750"/>
            <a:ext cx="2127250" cy="404813"/>
          </a:xfrm>
          <a:prstGeom prst="roundRect">
            <a:avLst>
              <a:gd name="adj" fmla="val 16667"/>
            </a:avLst>
          </a:prstGeom>
          <a:solidFill>
            <a:srgbClr val="458CD1"/>
          </a:solidFill>
          <a:ln w="12700">
            <a:noFill/>
            <a:round/>
            <a:headEnd/>
            <a:tailEnd/>
          </a:ln>
          <a:effectLst/>
        </p:spPr>
        <p:txBody>
          <a:bodyPr wrap="none" lIns="100145" tIns="0" rIns="100145" bIns="0" anchor="ctr"/>
          <a:lstStyle/>
          <a:p>
            <a:pPr algn="ctr" defTabSz="1001713"/>
            <a:r>
              <a:rPr lang="ko-KR" altLang="en-US" sz="13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특강 순서</a:t>
            </a: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1144588" y="1857375"/>
            <a:ext cx="5040312" cy="6918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b="1"/>
              <a:t>I. </a:t>
            </a:r>
            <a:r>
              <a:rPr lang="ko-KR" altLang="en-US" sz="1600" b="1"/>
              <a:t>미디 시퀸싱의 이해</a:t>
            </a:r>
          </a:p>
          <a:p>
            <a:pPr lvl="1">
              <a:lnSpc>
                <a:spcPct val="130000"/>
              </a:lnSpc>
            </a:pPr>
            <a:r>
              <a:rPr lang="en-US" altLang="ko-KR" sz="1200" b="1"/>
              <a:t>1. </a:t>
            </a:r>
            <a:r>
              <a:rPr lang="ko-KR" altLang="en-US" sz="1200" b="1"/>
              <a:t>컴퓨터음악의 영역</a:t>
            </a:r>
          </a:p>
          <a:p>
            <a:pPr lvl="1">
              <a:lnSpc>
                <a:spcPct val="130000"/>
              </a:lnSpc>
            </a:pPr>
            <a:r>
              <a:rPr lang="ko-KR" altLang="en-US" sz="1200" b="1"/>
              <a:t>  </a:t>
            </a:r>
            <a:r>
              <a:rPr lang="en-US" altLang="ko-KR" sz="1200" b="1"/>
              <a:t>1) </a:t>
            </a:r>
            <a:r>
              <a:rPr lang="ko-KR" altLang="en-US" sz="1200" b="1"/>
              <a:t>컴퓨터음악의 정의</a:t>
            </a:r>
          </a:p>
          <a:p>
            <a:pPr lvl="1">
              <a:lnSpc>
                <a:spcPct val="130000"/>
              </a:lnSpc>
            </a:pPr>
            <a:r>
              <a:rPr lang="ko-KR" altLang="en-US" sz="1200" b="1"/>
              <a:t>  </a:t>
            </a:r>
            <a:r>
              <a:rPr lang="en-US" altLang="ko-KR" sz="1200" b="1"/>
              <a:t>2) </a:t>
            </a:r>
            <a:r>
              <a:rPr lang="ko-KR" altLang="en-US" sz="1200" b="1"/>
              <a:t>컴퓨터 사양</a:t>
            </a:r>
          </a:p>
          <a:p>
            <a:pPr lvl="1">
              <a:lnSpc>
                <a:spcPct val="130000"/>
              </a:lnSpc>
            </a:pPr>
            <a:r>
              <a:rPr lang="ko-KR" altLang="en-US" sz="1200" b="1"/>
              <a:t>  </a:t>
            </a:r>
            <a:r>
              <a:rPr lang="en-US" altLang="ko-KR" sz="1200" b="1"/>
              <a:t>3) </a:t>
            </a:r>
            <a:r>
              <a:rPr lang="ko-KR" altLang="en-US" sz="1200" b="1"/>
              <a:t>컴퓨터음악 프로그램</a:t>
            </a:r>
          </a:p>
          <a:p>
            <a:pPr lvl="1">
              <a:lnSpc>
                <a:spcPct val="130000"/>
              </a:lnSpc>
            </a:pPr>
            <a:r>
              <a:rPr lang="en-US" altLang="ko-KR" sz="1200" b="1"/>
              <a:t>2. </a:t>
            </a:r>
            <a:r>
              <a:rPr lang="ko-KR" altLang="en-US" sz="1200" b="1"/>
              <a:t>미디의 이해</a:t>
            </a:r>
          </a:p>
          <a:p>
            <a:pPr lvl="1">
              <a:lnSpc>
                <a:spcPct val="130000"/>
              </a:lnSpc>
            </a:pPr>
            <a:r>
              <a:rPr lang="ko-KR" altLang="en-US" sz="1200" b="1"/>
              <a:t>  </a:t>
            </a:r>
            <a:r>
              <a:rPr lang="en-US" altLang="ko-KR" sz="1200" b="1"/>
              <a:t>1)</a:t>
            </a:r>
            <a:r>
              <a:rPr lang="ko-KR" altLang="en-US" sz="1200" b="1"/>
              <a:t>미디의 정의</a:t>
            </a:r>
          </a:p>
          <a:p>
            <a:pPr lvl="1">
              <a:lnSpc>
                <a:spcPct val="130000"/>
              </a:lnSpc>
            </a:pPr>
            <a:r>
              <a:rPr lang="ko-KR" altLang="en-US" sz="1200" b="1"/>
              <a:t>  </a:t>
            </a:r>
            <a:r>
              <a:rPr lang="en-US" altLang="ko-KR" sz="1200" b="1"/>
              <a:t>2)</a:t>
            </a:r>
            <a:r>
              <a:rPr lang="ko-KR" altLang="en-US" sz="1200" b="1"/>
              <a:t>미디의 연결</a:t>
            </a:r>
          </a:p>
          <a:p>
            <a:pPr lvl="1">
              <a:lnSpc>
                <a:spcPct val="130000"/>
              </a:lnSpc>
            </a:pPr>
            <a:r>
              <a:rPr lang="ko-KR" altLang="en-US" sz="1200" b="1"/>
              <a:t>*시스템 구성도 예</a:t>
            </a:r>
          </a:p>
          <a:p>
            <a:pPr lvl="1">
              <a:lnSpc>
                <a:spcPct val="130000"/>
              </a:lnSpc>
            </a:pPr>
            <a:r>
              <a:rPr lang="ko-KR" altLang="en-US" sz="1200" b="1"/>
              <a:t>*</a:t>
            </a:r>
            <a:r>
              <a:rPr lang="en-US" altLang="ko-KR" sz="1200" b="1"/>
              <a:t>Audio Post </a:t>
            </a:r>
            <a:r>
              <a:rPr lang="ko-KR" altLang="en-US" sz="1200" b="1"/>
              <a:t>제작과정</a:t>
            </a:r>
          </a:p>
          <a:p>
            <a:pPr lvl="1">
              <a:lnSpc>
                <a:spcPct val="130000"/>
              </a:lnSpc>
            </a:pPr>
            <a:r>
              <a:rPr lang="ko-KR" altLang="en-US" sz="1200" b="1"/>
              <a:t>*</a:t>
            </a:r>
            <a:r>
              <a:rPr lang="en-US" altLang="ko-KR" sz="1200" b="1"/>
              <a:t>DVD </a:t>
            </a:r>
            <a:r>
              <a:rPr lang="ko-KR" altLang="en-US" sz="1200" b="1"/>
              <a:t>제작 시스템 흐름도</a:t>
            </a:r>
          </a:p>
          <a:p>
            <a:pPr lvl="1">
              <a:lnSpc>
                <a:spcPct val="130000"/>
              </a:lnSpc>
            </a:pPr>
            <a:r>
              <a:rPr lang="ko-KR" altLang="en-US" sz="1200" b="1"/>
              <a:t>           </a:t>
            </a:r>
          </a:p>
          <a:p>
            <a:pPr>
              <a:lnSpc>
                <a:spcPct val="130000"/>
              </a:lnSpc>
            </a:pPr>
            <a:r>
              <a:rPr lang="en-US" altLang="ko-KR" sz="1600" b="1"/>
              <a:t>II. </a:t>
            </a:r>
            <a:r>
              <a:rPr lang="ko-KR" altLang="en-US" sz="1600" b="1"/>
              <a:t>큐베이스 시작하기</a:t>
            </a:r>
          </a:p>
          <a:p>
            <a:pPr lvl="1">
              <a:lnSpc>
                <a:spcPct val="130000"/>
              </a:lnSpc>
            </a:pPr>
            <a:r>
              <a:rPr lang="en-US" altLang="ko-KR" sz="1200" b="1"/>
              <a:t>1. </a:t>
            </a:r>
            <a:r>
              <a:rPr lang="ko-KR" altLang="en-US" sz="1200" b="1"/>
              <a:t>프로젝트 만들기</a:t>
            </a:r>
          </a:p>
          <a:p>
            <a:pPr lvl="1">
              <a:lnSpc>
                <a:spcPct val="130000"/>
              </a:lnSpc>
            </a:pPr>
            <a:r>
              <a:rPr lang="en-US" altLang="ko-KR" sz="1200" b="1"/>
              <a:t>2. </a:t>
            </a:r>
            <a:r>
              <a:rPr lang="ko-KR" altLang="en-US" sz="1200" b="1"/>
              <a:t>악기 설정하기 </a:t>
            </a:r>
          </a:p>
          <a:p>
            <a:pPr lvl="1">
              <a:lnSpc>
                <a:spcPct val="130000"/>
              </a:lnSpc>
            </a:pPr>
            <a:r>
              <a:rPr lang="ko-KR" altLang="en-US" sz="1200" b="1"/>
              <a:t>  </a:t>
            </a:r>
            <a:r>
              <a:rPr lang="en-US" altLang="ko-KR" sz="1200" b="1"/>
              <a:t>1)</a:t>
            </a:r>
            <a:r>
              <a:rPr lang="ko-KR" altLang="en-US" sz="1200" b="1"/>
              <a:t>음원모듈또는 신디사이져를 통하는 방법</a:t>
            </a:r>
          </a:p>
          <a:p>
            <a:pPr lvl="1">
              <a:lnSpc>
                <a:spcPct val="130000"/>
              </a:lnSpc>
            </a:pPr>
            <a:r>
              <a:rPr lang="ko-KR" altLang="en-US" sz="1200" b="1"/>
              <a:t>  </a:t>
            </a:r>
            <a:r>
              <a:rPr lang="en-US" altLang="ko-KR" sz="1200" b="1"/>
              <a:t>2)</a:t>
            </a:r>
            <a:r>
              <a:rPr lang="ko-KR" altLang="en-US" sz="1200" b="1"/>
              <a:t>가상악기 설정하기</a:t>
            </a:r>
          </a:p>
          <a:p>
            <a:pPr lvl="1">
              <a:lnSpc>
                <a:spcPct val="130000"/>
              </a:lnSpc>
            </a:pPr>
            <a:r>
              <a:rPr lang="en-US" altLang="ko-KR" sz="1200" b="1"/>
              <a:t>3. </a:t>
            </a:r>
            <a:r>
              <a:rPr lang="ko-KR" altLang="en-US" sz="1200" b="1"/>
              <a:t>리얼타임 레코딩하기</a:t>
            </a:r>
          </a:p>
          <a:p>
            <a:pPr lvl="1">
              <a:lnSpc>
                <a:spcPct val="130000"/>
              </a:lnSpc>
            </a:pPr>
            <a:r>
              <a:rPr lang="ko-KR" altLang="en-US" sz="1200" b="1"/>
              <a:t>  </a:t>
            </a:r>
            <a:r>
              <a:rPr lang="en-US" altLang="ko-KR" sz="1200" b="1"/>
              <a:t>1) </a:t>
            </a:r>
            <a:r>
              <a:rPr lang="ko-KR" altLang="en-US" sz="1200" b="1"/>
              <a:t>예비박 설정</a:t>
            </a:r>
            <a:r>
              <a:rPr lang="en-US" altLang="ko-KR" sz="1200" b="1"/>
              <a:t>, </a:t>
            </a:r>
            <a:r>
              <a:rPr lang="ko-KR" altLang="en-US" sz="1200" b="1"/>
              <a:t>메트로놈</a:t>
            </a:r>
          </a:p>
          <a:p>
            <a:pPr lvl="1">
              <a:lnSpc>
                <a:spcPct val="130000"/>
              </a:lnSpc>
            </a:pPr>
            <a:r>
              <a:rPr lang="ko-KR" altLang="en-US" sz="1200" b="1"/>
              <a:t>  </a:t>
            </a:r>
            <a:r>
              <a:rPr lang="en-US" altLang="ko-KR" sz="1200" b="1"/>
              <a:t>2) </a:t>
            </a:r>
            <a:r>
              <a:rPr lang="ko-KR" altLang="en-US" sz="1200" b="1"/>
              <a:t>퀀타이즈</a:t>
            </a:r>
          </a:p>
          <a:p>
            <a:pPr lvl="1">
              <a:lnSpc>
                <a:spcPct val="130000"/>
              </a:lnSpc>
            </a:pPr>
            <a:r>
              <a:rPr lang="ko-KR" altLang="en-US" sz="1200" b="1"/>
              <a:t>  </a:t>
            </a:r>
            <a:r>
              <a:rPr lang="en-US" altLang="ko-KR" sz="1200" b="1"/>
              <a:t>3) </a:t>
            </a:r>
            <a:r>
              <a:rPr lang="ko-KR" altLang="en-US" sz="1200" b="1"/>
              <a:t>이동 및 복사 </a:t>
            </a:r>
          </a:p>
          <a:p>
            <a:pPr lvl="1">
              <a:lnSpc>
                <a:spcPct val="130000"/>
              </a:lnSpc>
            </a:pPr>
            <a:r>
              <a:rPr lang="ko-KR" altLang="en-US" sz="1200" b="1"/>
              <a:t>  </a:t>
            </a:r>
            <a:r>
              <a:rPr lang="en-US" altLang="ko-KR" sz="1200" b="1"/>
              <a:t>4) </a:t>
            </a:r>
            <a:r>
              <a:rPr lang="ko-KR" altLang="en-US" sz="1200" b="1"/>
              <a:t>사이클</a:t>
            </a:r>
            <a:r>
              <a:rPr lang="en-US" altLang="ko-KR" sz="1200" b="1"/>
              <a:t>(</a:t>
            </a:r>
            <a:r>
              <a:rPr lang="ko-KR" altLang="en-US" sz="1200" b="1"/>
              <a:t>반복</a:t>
            </a:r>
            <a:r>
              <a:rPr lang="en-US" altLang="ko-KR" sz="1200" b="1"/>
              <a:t>)</a:t>
            </a:r>
          </a:p>
          <a:p>
            <a:pPr lvl="1">
              <a:lnSpc>
                <a:spcPct val="130000"/>
              </a:lnSpc>
            </a:pPr>
            <a:r>
              <a:rPr lang="en-US" altLang="ko-KR" sz="1200" b="1"/>
              <a:t>4. </a:t>
            </a:r>
            <a:r>
              <a:rPr lang="ko-KR" altLang="en-US" sz="1200" b="1"/>
              <a:t>스탭타임 레코딩하기</a:t>
            </a:r>
          </a:p>
          <a:p>
            <a:pPr lvl="1">
              <a:lnSpc>
                <a:spcPct val="130000"/>
              </a:lnSpc>
            </a:pPr>
            <a:r>
              <a:rPr lang="en-US" altLang="ko-KR" sz="1200" b="1"/>
              <a:t>5. </a:t>
            </a:r>
            <a:r>
              <a:rPr lang="ko-KR" altLang="en-US" sz="1200" b="1"/>
              <a:t>미디편집 원도우</a:t>
            </a:r>
          </a:p>
          <a:p>
            <a:pPr lvl="1">
              <a:lnSpc>
                <a:spcPct val="130000"/>
              </a:lnSpc>
            </a:pPr>
            <a:r>
              <a:rPr lang="en-US" altLang="ko-KR" sz="1200" b="1"/>
              <a:t>6. </a:t>
            </a:r>
            <a:r>
              <a:rPr lang="ko-KR" altLang="en-US" sz="1200" b="1"/>
              <a:t>오디오 편집 원도우</a:t>
            </a:r>
          </a:p>
          <a:p>
            <a:pPr lvl="1">
              <a:lnSpc>
                <a:spcPct val="130000"/>
              </a:lnSpc>
            </a:pPr>
            <a:r>
              <a:rPr lang="ko-KR" altLang="en-US" sz="1200" b="1"/>
              <a:t>  </a:t>
            </a:r>
            <a:r>
              <a:rPr lang="en-US" altLang="ko-KR" sz="1200" b="1"/>
              <a:t>. </a:t>
            </a:r>
            <a:r>
              <a:rPr lang="ko-KR" altLang="en-US" sz="1200" b="1"/>
              <a:t>오디오 파일 가져오기</a:t>
            </a:r>
          </a:p>
          <a:p>
            <a:pPr lvl="1">
              <a:lnSpc>
                <a:spcPct val="130000"/>
              </a:lnSpc>
            </a:pPr>
            <a:r>
              <a:rPr lang="ko-KR" altLang="en-US" sz="1200" b="1"/>
              <a:t>  </a:t>
            </a:r>
          </a:p>
          <a:p>
            <a:pPr lvl="2">
              <a:lnSpc>
                <a:spcPct val="130000"/>
              </a:lnSpc>
            </a:pPr>
            <a:endParaRPr lang="en-US" altLang="ko-KR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AutoShape 2"/>
          <p:cNvSpPr>
            <a:spLocks noChangeArrowheads="1"/>
          </p:cNvSpPr>
          <p:nvPr/>
        </p:nvSpPr>
        <p:spPr bwMode="auto">
          <a:xfrm>
            <a:off x="352425" y="1174750"/>
            <a:ext cx="2127250" cy="404813"/>
          </a:xfrm>
          <a:prstGeom prst="roundRect">
            <a:avLst>
              <a:gd name="adj" fmla="val 16667"/>
            </a:avLst>
          </a:prstGeom>
          <a:solidFill>
            <a:srgbClr val="458CD1"/>
          </a:solidFill>
          <a:ln w="12700">
            <a:noFill/>
            <a:round/>
            <a:headEnd/>
            <a:tailEnd/>
          </a:ln>
          <a:effectLst/>
        </p:spPr>
        <p:txBody>
          <a:bodyPr wrap="none" lIns="100145" tIns="0" rIns="100145" bIns="0" anchor="ctr"/>
          <a:lstStyle/>
          <a:p>
            <a:pPr algn="ctr" defTabSz="1001713"/>
            <a:r>
              <a:rPr lang="en-US" altLang="ko-KR" sz="1400" b="1">
                <a:latin typeface="HY견고딕" pitchFamily="18" charset="-127"/>
                <a:ea typeface="HY견고딕" pitchFamily="18" charset="-127"/>
              </a:rPr>
              <a:t>II</a:t>
            </a:r>
            <a:r>
              <a:rPr lang="en-US" altLang="ko-KR" sz="1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400" b="1">
                <a:latin typeface="HY견고딕" pitchFamily="18" charset="-127"/>
                <a:ea typeface="HY견고딕" pitchFamily="18" charset="-127"/>
              </a:rPr>
              <a:t>큐베이스 시작하기</a:t>
            </a:r>
          </a:p>
        </p:txBody>
      </p:sp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514350" y="4152900"/>
            <a:ext cx="6226175" cy="2552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en-US" altLang="ko-KR" sz="1200"/>
              <a:t>MIDI 01 </a:t>
            </a:r>
            <a:r>
              <a:rPr lang="ko-KR" altLang="en-US" sz="1200"/>
              <a:t>트렉을 선택합니다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인스펙터 윈도우에서 </a:t>
            </a:r>
            <a:r>
              <a:rPr lang="en-US" altLang="ko-KR" sz="1200"/>
              <a:t>Input </a:t>
            </a:r>
            <a:r>
              <a:rPr lang="ko-KR" altLang="en-US" sz="1200"/>
              <a:t>확인</a:t>
            </a:r>
            <a:r>
              <a:rPr lang="en-US" altLang="ko-KR" sz="1200"/>
              <a:t>. (</a:t>
            </a:r>
            <a:r>
              <a:rPr lang="ko-KR" altLang="en-US" sz="1200"/>
              <a:t>미디인터페이스 포트확인</a:t>
            </a:r>
            <a:r>
              <a:rPr lang="en-US" altLang="ko-KR" sz="1200"/>
              <a:t>)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인스펙터 윈도우에서 </a:t>
            </a:r>
            <a:r>
              <a:rPr lang="en-US" altLang="ko-KR" sz="1200"/>
              <a:t>Output </a:t>
            </a:r>
            <a:r>
              <a:rPr lang="ko-KR" altLang="en-US" sz="1200"/>
              <a:t>확인</a:t>
            </a:r>
            <a:r>
              <a:rPr lang="en-US" altLang="ko-KR" sz="1200"/>
              <a:t>. (</a:t>
            </a:r>
            <a:r>
              <a:rPr lang="ko-KR" altLang="en-US" sz="1200"/>
              <a:t>미디인터페이스 포트확인</a:t>
            </a:r>
            <a:r>
              <a:rPr lang="en-US" altLang="ko-KR" sz="1200"/>
              <a:t>)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-</a:t>
            </a:r>
            <a:r>
              <a:rPr lang="ko-KR" altLang="en-US" sz="1200"/>
              <a:t>단 멀티 인스투르먼트를 사용할 경우는 그것을 선택한다 </a:t>
            </a:r>
            <a:r>
              <a:rPr lang="en-US" altLang="ko-KR" sz="1200"/>
              <a:t>. GM</a:t>
            </a:r>
            <a:r>
              <a:rPr lang="ko-KR" altLang="en-US" sz="1200"/>
              <a:t>모드</a:t>
            </a:r>
            <a:r>
              <a:rPr lang="en-US" altLang="ko-KR" sz="1200"/>
              <a:t>, Korg X5D</a:t>
            </a:r>
            <a:r>
              <a:rPr lang="ko-KR" altLang="en-US" sz="1200"/>
              <a:t>등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먼저 드럼을 시퀸싱하자</a:t>
            </a:r>
            <a:r>
              <a:rPr lang="en-US" altLang="ko-KR" sz="1200"/>
              <a:t>.      10 Channel</a:t>
            </a:r>
            <a:r>
              <a:rPr lang="ko-KR" altLang="en-US" sz="1200"/>
              <a:t>에  보통사용한다</a:t>
            </a:r>
            <a:r>
              <a:rPr lang="en-US" altLang="ko-KR" sz="1200"/>
              <a:t>.  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</a:t>
            </a:r>
            <a:r>
              <a:rPr lang="ko-KR" altLang="en-US" sz="1200"/>
              <a:t>주의 </a:t>
            </a:r>
            <a:r>
              <a:rPr lang="en-US" altLang="ko-KR" sz="1200"/>
              <a:t>: </a:t>
            </a:r>
            <a:r>
              <a:rPr lang="ko-KR" altLang="en-US" sz="1200"/>
              <a:t>드럼은 몇 개의 타악기로 이루어진 </a:t>
            </a:r>
            <a:r>
              <a:rPr lang="en-US" altLang="ko-KR" sz="1200"/>
              <a:t>Set</a:t>
            </a:r>
            <a:r>
              <a:rPr lang="ko-KR" altLang="en-US" sz="1200"/>
              <a:t>이라 </a:t>
            </a:r>
            <a:r>
              <a:rPr lang="en-US" altLang="ko-KR" sz="1200"/>
              <a:t>10</a:t>
            </a:r>
            <a:r>
              <a:rPr lang="ko-KR" altLang="en-US" sz="1200"/>
              <a:t>채널을 몇 개 만든다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</a:t>
            </a:r>
            <a:r>
              <a:rPr lang="ko-KR" altLang="en-US" sz="1200"/>
              <a:t>결국 트랙이 몇 개가 더 생기는것이 된다</a:t>
            </a:r>
            <a:r>
              <a:rPr lang="en-US" altLang="ko-KR" sz="1200"/>
              <a:t>.  </a:t>
            </a:r>
            <a:r>
              <a:rPr lang="ko-KR" altLang="en-US" sz="1200"/>
              <a:t>여러 개를 이용하는 이유는 각 타악기들의 편집시 당연히 용의 하고</a:t>
            </a:r>
            <a:r>
              <a:rPr lang="en-US" altLang="ko-KR" sz="1200"/>
              <a:t>, </a:t>
            </a:r>
            <a:r>
              <a:rPr lang="ko-KR" altLang="en-US" sz="1200"/>
              <a:t>차후 레코딩시 별도의 트랙으로 </a:t>
            </a:r>
            <a:r>
              <a:rPr lang="en-US" altLang="ko-KR" sz="1200"/>
              <a:t>Audio Recording</a:t>
            </a:r>
            <a:r>
              <a:rPr lang="ko-KR" altLang="en-US" sz="1200"/>
              <a:t>을 함</a:t>
            </a:r>
            <a:r>
              <a:rPr lang="en-US" altLang="ko-KR" sz="1200"/>
              <a:t>.  </a:t>
            </a:r>
            <a:r>
              <a:rPr lang="ko-KR" altLang="en-US" sz="1200"/>
              <a:t>그이유는 </a:t>
            </a:r>
            <a:r>
              <a:rPr lang="en-US" altLang="ko-KR" sz="1200"/>
              <a:t>Effecting</a:t>
            </a:r>
            <a:r>
              <a:rPr lang="ko-KR" altLang="en-US" sz="1200"/>
              <a:t>처리</a:t>
            </a:r>
            <a:r>
              <a:rPr lang="en-US" altLang="ko-KR" sz="1200"/>
              <a:t>, Mixdown</a:t>
            </a:r>
            <a:r>
              <a:rPr lang="ko-KR" altLang="en-US" sz="1200"/>
              <a:t>시 용의함</a:t>
            </a:r>
            <a:r>
              <a:rPr lang="en-US" altLang="ko-KR" sz="1200"/>
              <a:t>.                                      </a:t>
            </a:r>
            <a:r>
              <a:rPr lang="ko-KR" altLang="en-US" sz="1200"/>
              <a:t>그렇게 안하면 뮤직레코딩시에 굉장한 어려움을 격음</a:t>
            </a:r>
            <a:r>
              <a:rPr lang="en-US" altLang="ko-KR" sz="1200"/>
              <a:t>.</a:t>
            </a:r>
          </a:p>
        </p:txBody>
      </p:sp>
      <p:sp>
        <p:nvSpPr>
          <p:cNvPr id="333829" name="AutoShape 5"/>
          <p:cNvSpPr>
            <a:spLocks noChangeArrowheads="1"/>
          </p:cNvSpPr>
          <p:nvPr/>
        </p:nvSpPr>
        <p:spPr bwMode="auto">
          <a:xfrm>
            <a:off x="649288" y="2217738"/>
            <a:ext cx="2114550" cy="322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ko-KR" altLang="en-US" sz="1100" b="1"/>
              <a:t>리얼타임 레코딩</a:t>
            </a:r>
          </a:p>
        </p:txBody>
      </p:sp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558800" y="2847975"/>
            <a:ext cx="6226175" cy="10533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 dirty="0"/>
              <a:t>악기 설정하기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 dirty="0"/>
              <a:t>         </a:t>
            </a:r>
            <a:r>
              <a:rPr lang="en-US" altLang="ko-KR" sz="1200" dirty="0"/>
              <a:t>Device </a:t>
            </a:r>
            <a:r>
              <a:rPr lang="ko-KR" altLang="en-US" sz="1200" dirty="0"/>
              <a:t>메뉴에 </a:t>
            </a:r>
            <a:r>
              <a:rPr lang="en-US" altLang="ko-KR" sz="1200" dirty="0"/>
              <a:t>MIDI Device Manager </a:t>
            </a:r>
            <a:r>
              <a:rPr lang="ko-KR" altLang="en-US" sz="1200" dirty="0"/>
              <a:t>선택한다</a:t>
            </a:r>
            <a:r>
              <a:rPr lang="en-US" altLang="ko-KR" sz="1200" dirty="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 dirty="0"/>
              <a:t>         </a:t>
            </a:r>
            <a:r>
              <a:rPr lang="ko-KR" altLang="en-US" sz="1200" dirty="0"/>
              <a:t>그곳에 </a:t>
            </a:r>
            <a:r>
              <a:rPr lang="en-US" altLang="ko-KR" sz="1200" dirty="0" err="1"/>
              <a:t>Intall</a:t>
            </a:r>
            <a:r>
              <a:rPr lang="en-US" altLang="ko-KR" sz="1200" dirty="0"/>
              <a:t> Device</a:t>
            </a:r>
            <a:r>
              <a:rPr lang="ko-KR" altLang="en-US" sz="1200" dirty="0"/>
              <a:t>를 선택하고 </a:t>
            </a:r>
            <a:r>
              <a:rPr lang="en-US" altLang="ko-KR" sz="1200" dirty="0" err="1"/>
              <a:t>Scipts</a:t>
            </a:r>
            <a:r>
              <a:rPr lang="en-US" altLang="ko-KR" sz="1200" dirty="0"/>
              <a:t> </a:t>
            </a:r>
            <a:r>
              <a:rPr lang="ko-KR" altLang="en-US" sz="1200" dirty="0"/>
              <a:t>중 가지고 있는 </a:t>
            </a:r>
            <a:r>
              <a:rPr lang="ko-KR" altLang="en-US" sz="1200" dirty="0" err="1"/>
              <a:t>신디사이져또는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음원모듈을</a:t>
            </a:r>
            <a:r>
              <a:rPr lang="ko-KR" altLang="en-US" sz="1200" dirty="0"/>
              <a:t> 선택하고 </a:t>
            </a:r>
            <a:r>
              <a:rPr lang="en-US" altLang="ko-KR" sz="1200" dirty="0"/>
              <a:t>OK</a:t>
            </a:r>
            <a:r>
              <a:rPr lang="ko-KR" altLang="en-US" sz="1200" dirty="0"/>
              <a:t>를 한다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</p:txBody>
      </p:sp>
      <p:sp>
        <p:nvSpPr>
          <p:cNvPr id="333831" name="Rectangle 7"/>
          <p:cNvSpPr>
            <a:spLocks noChangeArrowheads="1"/>
          </p:cNvSpPr>
          <p:nvPr/>
        </p:nvSpPr>
        <p:spPr bwMode="auto">
          <a:xfrm>
            <a:off x="514350" y="6718300"/>
            <a:ext cx="6226175" cy="27987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드럼 리얼타임 시퀸싱 순서 </a:t>
            </a:r>
            <a:r>
              <a:rPr lang="en-US" altLang="ko-KR" sz="1200">
                <a:latin typeface="Times New Roman"/>
              </a:rPr>
              <a:t>–</a:t>
            </a:r>
            <a:r>
              <a:rPr lang="en-US" altLang="ko-KR" sz="1200"/>
              <a:t> </a:t>
            </a:r>
            <a:r>
              <a:rPr lang="ko-KR" altLang="en-US" sz="1200"/>
              <a:t>먼저 </a:t>
            </a:r>
            <a:r>
              <a:rPr lang="en-US" altLang="ko-KR" sz="1200"/>
              <a:t>Hi-Hat, Kick Drum, Snare Drem </a:t>
            </a:r>
            <a:r>
              <a:rPr lang="ko-KR" altLang="en-US" sz="1200"/>
              <a:t>순으로 한다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</a:t>
            </a:r>
            <a:r>
              <a:rPr lang="ko-KR" altLang="en-US" sz="1200"/>
              <a:t>그이유는 작은 </a:t>
            </a:r>
            <a:r>
              <a:rPr lang="en-US" altLang="ko-KR" sz="1200"/>
              <a:t>Length </a:t>
            </a:r>
            <a:r>
              <a:rPr lang="ko-KR" altLang="en-US" sz="1200"/>
              <a:t>값부터 시퀸싱하면 그만큼 다음 타악기 시퀸싱이 쉽다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-</a:t>
            </a:r>
            <a:r>
              <a:rPr lang="ko-KR" altLang="en-US" sz="1200"/>
              <a:t>경험해 보도록  </a:t>
            </a:r>
            <a:r>
              <a:rPr lang="en-US" altLang="ko-KR" sz="1200"/>
              <a:t>^^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16</a:t>
            </a:r>
            <a:r>
              <a:rPr lang="ko-KR" altLang="en-US" sz="1200"/>
              <a:t>분음표 연주시 </a:t>
            </a:r>
            <a:r>
              <a:rPr lang="en-US" altLang="ko-KR" sz="1200"/>
              <a:t>Hi-Hat</a:t>
            </a:r>
            <a:r>
              <a:rPr lang="ko-KR" altLang="en-US" sz="1200"/>
              <a:t>등등 양손을 사용하여 시퀸싱하자</a:t>
            </a:r>
            <a:r>
              <a:rPr lang="en-US" altLang="ko-KR" sz="1200"/>
              <a:t>.                                  -</a:t>
            </a:r>
            <a:r>
              <a:rPr lang="ko-KR" altLang="en-US" sz="1200"/>
              <a:t>이것역시 경험해보도록 </a:t>
            </a:r>
            <a:r>
              <a:rPr lang="en-US" altLang="ko-KR" sz="1200"/>
              <a:t>^^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*</a:t>
            </a:r>
            <a:r>
              <a:rPr lang="ko-KR" altLang="en-US" sz="1200"/>
              <a:t>컴퓨터음악을 하는 사람들이 직접 연주하는사람들에게 각혹 연주를 못해서 컴퓨터음악을 하는것이 아닌가하고 오해를 받는다</a:t>
            </a:r>
            <a:r>
              <a:rPr lang="en-US" altLang="ko-KR" sz="1200"/>
              <a:t>.   </a:t>
            </a:r>
            <a:r>
              <a:rPr lang="ko-KR" altLang="en-US" sz="1200"/>
              <a:t>어느정도의 피아노 연주 할수 있게 하자</a:t>
            </a:r>
            <a:r>
              <a:rPr lang="en-US" altLang="ko-KR" sz="1200"/>
              <a:t>.   </a:t>
            </a:r>
            <a:r>
              <a:rPr lang="ko-KR" altLang="en-US" sz="1200"/>
              <a:t>차후 연주회에서 컴퓨터음악과 본인의 신디사이져 또는 기타</a:t>
            </a:r>
            <a:r>
              <a:rPr lang="en-US" altLang="ko-KR" sz="1200"/>
              <a:t>, </a:t>
            </a:r>
            <a:r>
              <a:rPr lang="ko-KR" altLang="en-US" sz="1200"/>
              <a:t>리드악기등을 사용한다면 너무나 좋을것이다</a:t>
            </a:r>
            <a:r>
              <a:rPr lang="en-US" altLang="ko-KR" sz="1200"/>
              <a:t>.  </a:t>
            </a:r>
            <a:r>
              <a:rPr lang="ko-KR" altLang="en-US" sz="1200"/>
              <a:t>리얼타임과 스탬타임레코딩을 병행하자</a:t>
            </a:r>
            <a:r>
              <a:rPr lang="en-US" altLang="ko-KR" sz="1200"/>
              <a:t>. 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</a:t>
            </a:r>
            <a:r>
              <a:rPr lang="ko-KR" altLang="en-US" sz="1200"/>
              <a:t>만약 너무 어렵다면 탬포를 낮추어서 리얼타임으로 녹음을 하고 그래도 힘들면 스탬으로 처리하면 될것이다</a:t>
            </a:r>
            <a:r>
              <a:rPr lang="en-US" altLang="ko-KR" sz="12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AutoShape 2"/>
          <p:cNvSpPr>
            <a:spLocks noChangeArrowheads="1"/>
          </p:cNvSpPr>
          <p:nvPr/>
        </p:nvSpPr>
        <p:spPr bwMode="auto">
          <a:xfrm>
            <a:off x="352425" y="1174750"/>
            <a:ext cx="2127250" cy="404813"/>
          </a:xfrm>
          <a:prstGeom prst="roundRect">
            <a:avLst>
              <a:gd name="adj" fmla="val 16667"/>
            </a:avLst>
          </a:prstGeom>
          <a:solidFill>
            <a:srgbClr val="458CD1"/>
          </a:solidFill>
          <a:ln w="12700">
            <a:noFill/>
            <a:round/>
            <a:headEnd/>
            <a:tailEnd/>
          </a:ln>
          <a:effectLst/>
        </p:spPr>
        <p:txBody>
          <a:bodyPr wrap="none" lIns="100145" tIns="0" rIns="100145" bIns="0" anchor="ctr"/>
          <a:lstStyle/>
          <a:p>
            <a:pPr algn="ctr" defTabSz="1001713"/>
            <a:r>
              <a:rPr lang="en-US" altLang="ko-KR" sz="1400" b="1">
                <a:latin typeface="HY견고딕" pitchFamily="18" charset="-127"/>
                <a:ea typeface="HY견고딕" pitchFamily="18" charset="-127"/>
              </a:rPr>
              <a:t>II</a:t>
            </a:r>
            <a:r>
              <a:rPr lang="en-US" altLang="ko-KR" sz="1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400" b="1">
                <a:latin typeface="HY견고딕" pitchFamily="18" charset="-127"/>
                <a:ea typeface="HY견고딕" pitchFamily="18" charset="-127"/>
              </a:rPr>
              <a:t>큐베이스 시작하기</a:t>
            </a:r>
          </a:p>
        </p:txBody>
      </p:sp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514350" y="4152900"/>
            <a:ext cx="6226175" cy="3044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첫마디로 이동은 </a:t>
            </a:r>
            <a:r>
              <a:rPr lang="en-US" altLang="ko-KR" sz="1200"/>
              <a:t>Transport Window</a:t>
            </a:r>
            <a:r>
              <a:rPr lang="ko-KR" altLang="en-US" sz="1200"/>
              <a:t>에서 녹음 버턴 </a:t>
            </a:r>
            <a:r>
              <a:rPr lang="en-US" altLang="ko-KR" sz="1200"/>
              <a:t>(</a:t>
            </a:r>
            <a:r>
              <a:rPr lang="ko-KR" altLang="en-US" sz="1200"/>
              <a:t>단축키 </a:t>
            </a:r>
            <a:r>
              <a:rPr lang="en-US" altLang="ko-KR" sz="1200">
                <a:latin typeface="Times New Roman"/>
              </a:rPr>
              <a:t>–</a:t>
            </a:r>
            <a:r>
              <a:rPr lang="en-US" altLang="ko-KR" sz="1200"/>
              <a:t> </a:t>
            </a:r>
            <a:r>
              <a:rPr lang="ko-KR" altLang="en-US" sz="1200"/>
              <a:t>넘버키의 *</a:t>
            </a:r>
            <a:r>
              <a:rPr lang="en-US" altLang="ko-KR" sz="1200"/>
              <a:t>)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-</a:t>
            </a:r>
            <a:r>
              <a:rPr lang="ko-KR" altLang="en-US" sz="1200"/>
              <a:t>송포지션 라인을 첫마디로 가져가야한다</a:t>
            </a:r>
            <a:r>
              <a:rPr lang="en-US" altLang="ko-KR" sz="1200"/>
              <a:t>.  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  </a:t>
            </a:r>
            <a:r>
              <a:rPr lang="ko-KR" altLang="en-US" sz="1200"/>
              <a:t>다른곳에 있을때 </a:t>
            </a:r>
            <a:r>
              <a:rPr lang="en-US" altLang="ko-KR" sz="1200"/>
              <a:t>(</a:t>
            </a:r>
            <a:r>
              <a:rPr lang="ko-KR" altLang="en-US" sz="1200"/>
              <a:t>단축키 </a:t>
            </a:r>
            <a:r>
              <a:rPr lang="en-US" altLang="ko-KR" sz="1200">
                <a:latin typeface="Times New Roman"/>
              </a:rPr>
              <a:t>–</a:t>
            </a:r>
            <a:r>
              <a:rPr lang="en-US" altLang="ko-KR" sz="1200"/>
              <a:t> </a:t>
            </a:r>
            <a:r>
              <a:rPr lang="ko-KR" altLang="en-US" sz="1200"/>
              <a:t>넘버키의 </a:t>
            </a:r>
            <a:r>
              <a:rPr lang="en-US" altLang="ko-KR" sz="1200"/>
              <a:t>. </a:t>
            </a:r>
            <a:r>
              <a:rPr lang="ko-KR" altLang="en-US" sz="1200"/>
              <a:t>을 누르면 된다</a:t>
            </a:r>
            <a:r>
              <a:rPr lang="en-US" altLang="ko-KR" sz="1200"/>
              <a:t>.)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 b="1"/>
              <a:t>재생</a:t>
            </a:r>
            <a:r>
              <a:rPr lang="ko-KR" altLang="en-US" sz="1200"/>
              <a:t>은 </a:t>
            </a:r>
            <a:r>
              <a:rPr lang="ko-KR" altLang="en-US" sz="1200" b="1" u="sng"/>
              <a:t>넘버 키의</a:t>
            </a:r>
            <a:r>
              <a:rPr lang="ko-KR" altLang="en-US" sz="1200"/>
              <a:t> </a:t>
            </a:r>
            <a:r>
              <a:rPr lang="en-US" altLang="ko-KR" sz="1200" b="1" u="sng"/>
              <a:t>Enter key</a:t>
            </a:r>
            <a:r>
              <a:rPr lang="en-US" altLang="ko-KR" sz="1200"/>
              <a:t>.    </a:t>
            </a:r>
            <a:r>
              <a:rPr lang="ko-KR" altLang="en-US" sz="1200" b="1"/>
              <a:t>정지</a:t>
            </a:r>
            <a:r>
              <a:rPr lang="ko-KR" altLang="en-US" sz="1200"/>
              <a:t>는 </a:t>
            </a:r>
            <a:r>
              <a:rPr lang="ko-KR" altLang="en-US" sz="1200" b="1" u="sng"/>
              <a:t>넘버 </a:t>
            </a:r>
            <a:r>
              <a:rPr lang="en-US" altLang="ko-KR" sz="1200" b="1" u="sng"/>
              <a:t>Key</a:t>
            </a:r>
            <a:r>
              <a:rPr lang="ko-KR" altLang="en-US" sz="1200" b="1" u="sng"/>
              <a:t>의 </a:t>
            </a:r>
            <a:r>
              <a:rPr lang="en-US" altLang="ko-KR" sz="1200" b="1" u="sng"/>
              <a:t>0</a:t>
            </a:r>
            <a:r>
              <a:rPr lang="ko-KR" altLang="en-US" sz="1200"/>
              <a:t>을 하면된다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-</a:t>
            </a:r>
            <a:r>
              <a:rPr lang="ko-KR" altLang="en-US" sz="1200" b="1"/>
              <a:t>스페이스 바로</a:t>
            </a:r>
            <a:r>
              <a:rPr lang="ko-KR" altLang="en-US" sz="1200"/>
              <a:t> 재생과 정지를 반복할수도 있다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 b="1" u="sng"/>
              <a:t>메트로놈 기능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/>
              <a:t>           </a:t>
            </a:r>
            <a:r>
              <a:rPr lang="en-US" altLang="ko-KR" sz="1200"/>
              <a:t>-Transport Window</a:t>
            </a:r>
            <a:r>
              <a:rPr lang="ko-KR" altLang="en-US" sz="1200"/>
              <a:t>에서 </a:t>
            </a:r>
            <a:r>
              <a:rPr lang="en-US" altLang="ko-KR" sz="1200"/>
              <a:t>CLICK</a:t>
            </a:r>
            <a:r>
              <a:rPr lang="ko-KR" altLang="en-US" sz="1200"/>
              <a:t>기능을 </a:t>
            </a:r>
            <a:r>
              <a:rPr lang="en-US" altLang="ko-KR" sz="1200"/>
              <a:t>ON</a:t>
            </a:r>
            <a:r>
              <a:rPr lang="ko-KR" altLang="en-US" sz="1200"/>
              <a:t>하면 된다</a:t>
            </a:r>
            <a:r>
              <a:rPr lang="en-US" altLang="ko-KR" sz="1200"/>
              <a:t>.  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-</a:t>
            </a:r>
            <a:r>
              <a:rPr lang="ko-KR" altLang="en-US" sz="1200"/>
              <a:t>시퀸싱을 하고 작업된것을 모니터 할때는 </a:t>
            </a:r>
            <a:r>
              <a:rPr lang="en-US" altLang="ko-KR" sz="1200"/>
              <a:t>CLICK</a:t>
            </a:r>
            <a:r>
              <a:rPr lang="ko-KR" altLang="en-US" sz="1200"/>
              <a:t>을 비활성화하면 된다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*</a:t>
            </a:r>
            <a:r>
              <a:rPr lang="ko-KR" altLang="en-US" sz="1200" u="sng"/>
              <a:t>프리스타일의 녹음시는 당연히 </a:t>
            </a:r>
            <a:r>
              <a:rPr lang="en-US" altLang="ko-KR" sz="1200" u="sng"/>
              <a:t>CLICK </a:t>
            </a:r>
            <a:r>
              <a:rPr lang="ko-KR" altLang="en-US" sz="1200" u="sng"/>
              <a:t>은 비활성화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/>
              <a:t>            오디오 녹음시도 </a:t>
            </a:r>
            <a:r>
              <a:rPr lang="en-US" altLang="ko-KR" sz="1200"/>
              <a:t>CLICK</a:t>
            </a:r>
            <a:r>
              <a:rPr lang="ko-KR" altLang="en-US" sz="1200"/>
              <a:t>은 비활성화 하자</a:t>
            </a:r>
            <a:r>
              <a:rPr lang="en-US" altLang="ko-KR" sz="1200">
                <a:latin typeface="Times New Roman"/>
              </a:rPr>
              <a:t>…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-</a:t>
            </a:r>
            <a:r>
              <a:rPr lang="ko-KR" altLang="en-US" sz="1200"/>
              <a:t>기본으로 제공되는 메트로놈소리가 싫으면 </a:t>
            </a:r>
            <a:r>
              <a:rPr lang="en-US" altLang="ko-KR" sz="1200"/>
              <a:t>Ctrl + CLICK </a:t>
            </a:r>
            <a:r>
              <a:rPr lang="ko-KR" altLang="en-US" sz="1200"/>
              <a:t>버턴을 클릭하여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/>
              <a:t>             다른 소리로도 바꿀수가 있다</a:t>
            </a:r>
            <a:r>
              <a:rPr lang="en-US" altLang="ko-KR" sz="1200"/>
              <a:t>.          </a:t>
            </a:r>
          </a:p>
        </p:txBody>
      </p:sp>
      <p:sp>
        <p:nvSpPr>
          <p:cNvPr id="335877" name="AutoShape 5"/>
          <p:cNvSpPr>
            <a:spLocks noChangeArrowheads="1"/>
          </p:cNvSpPr>
          <p:nvPr/>
        </p:nvSpPr>
        <p:spPr bwMode="auto">
          <a:xfrm>
            <a:off x="649288" y="2217738"/>
            <a:ext cx="2114550" cy="322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ko-KR" altLang="en-US" sz="1100" b="1"/>
              <a:t>리얼타임 레코딩</a:t>
            </a: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558800" y="2847975"/>
            <a:ext cx="6226175" cy="1076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 b="1" u="sng"/>
              <a:t>예비박 설정하기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/>
              <a:t>          </a:t>
            </a:r>
            <a:r>
              <a:rPr lang="en-US" altLang="ko-KR" sz="1200"/>
              <a:t>-</a:t>
            </a:r>
            <a:r>
              <a:rPr lang="ko-KR" altLang="en-US" sz="1200"/>
              <a:t>녹음을 하기위해서 한마디 정도 예비박이 필요하다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-</a:t>
            </a:r>
            <a:r>
              <a:rPr lang="ko-KR" altLang="en-US" sz="1200"/>
              <a:t>예비박 설정방법은 </a:t>
            </a:r>
            <a:r>
              <a:rPr lang="en-US" altLang="ko-KR" sz="1200"/>
              <a:t>Transport Window </a:t>
            </a:r>
            <a:r>
              <a:rPr lang="ko-KR" altLang="en-US" sz="1200"/>
              <a:t>좌측에 </a:t>
            </a:r>
            <a:r>
              <a:rPr lang="en-US" altLang="ko-KR" sz="1200"/>
              <a:t>Preroll </a:t>
            </a:r>
            <a:r>
              <a:rPr lang="ko-KR" altLang="en-US" sz="1200"/>
              <a:t>을 활성화하고 클릭하여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/>
              <a:t>            </a:t>
            </a:r>
            <a:r>
              <a:rPr lang="en-US" altLang="ko-KR" sz="1200"/>
              <a:t>1</a:t>
            </a:r>
            <a:r>
              <a:rPr lang="ko-KR" altLang="en-US" sz="1200"/>
              <a:t>을 설정한다</a:t>
            </a:r>
            <a:r>
              <a:rPr lang="en-US" altLang="ko-KR" sz="1200"/>
              <a:t>.  </a:t>
            </a:r>
            <a:r>
              <a:rPr lang="ko-KR" altLang="en-US" sz="1200"/>
              <a:t>아니면 </a:t>
            </a:r>
            <a:r>
              <a:rPr lang="en-US" altLang="ko-KR" sz="1200"/>
              <a:t>1 0 0 0 </a:t>
            </a:r>
            <a:r>
              <a:rPr lang="ko-KR" altLang="en-US" sz="1200"/>
              <a:t>으로 만든다</a:t>
            </a:r>
            <a:r>
              <a:rPr lang="en-US" altLang="ko-KR" sz="1200"/>
              <a:t>.</a:t>
            </a:r>
          </a:p>
        </p:txBody>
      </p:sp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469900" y="7488238"/>
            <a:ext cx="6226175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endParaRPr lang="ko-KR" altLang="ko-KR" sz="1200"/>
          </a:p>
        </p:txBody>
      </p:sp>
      <p:sp>
        <p:nvSpPr>
          <p:cNvPr id="335880" name="Rectangle 8"/>
          <p:cNvSpPr>
            <a:spLocks noChangeArrowheads="1"/>
          </p:cNvSpPr>
          <p:nvPr/>
        </p:nvSpPr>
        <p:spPr bwMode="auto">
          <a:xfrm>
            <a:off x="469900" y="7242175"/>
            <a:ext cx="6226175" cy="2060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 b="1" u="sng"/>
              <a:t>탬포와 박자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/>
              <a:t>           </a:t>
            </a:r>
            <a:r>
              <a:rPr lang="en-US" altLang="ko-KR" sz="1200"/>
              <a:t>-</a:t>
            </a:r>
            <a:r>
              <a:rPr lang="ko-KR" altLang="en-US" sz="1200"/>
              <a:t>탬포는 리얼타임입력시는 보통 </a:t>
            </a:r>
            <a:r>
              <a:rPr lang="en-US" altLang="ko-KR" sz="1200"/>
              <a:t>65</a:t>
            </a:r>
            <a:r>
              <a:rPr lang="ko-KR" altLang="en-US" sz="1200"/>
              <a:t>정도로 작업하자</a:t>
            </a:r>
            <a:r>
              <a:rPr lang="en-US" altLang="ko-KR" sz="1200"/>
              <a:t>.      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  </a:t>
            </a:r>
            <a:r>
              <a:rPr lang="ko-KR" altLang="en-US" sz="1200"/>
              <a:t>작업자마다 다르게 설정한다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 -</a:t>
            </a:r>
            <a:r>
              <a:rPr lang="ko-KR" altLang="en-US" sz="1200"/>
              <a:t>모니터시에 원하는 탬포로 바꾸어서 확인하자</a:t>
            </a:r>
            <a:r>
              <a:rPr lang="en-US" altLang="ko-KR" sz="1200"/>
              <a:t>. (</a:t>
            </a:r>
            <a:r>
              <a:rPr lang="ko-KR" altLang="en-US" sz="1200"/>
              <a:t>콤퓨터음악의 매력이다</a:t>
            </a:r>
            <a:r>
              <a:rPr lang="en-US" altLang="ko-KR" sz="1200"/>
              <a:t>.)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 -</a:t>
            </a:r>
            <a:r>
              <a:rPr lang="ko-KR" altLang="en-US" sz="1200"/>
              <a:t>탬포가 곡중 변화가 있을땐 </a:t>
            </a:r>
            <a:r>
              <a:rPr lang="en-US" altLang="ko-KR" sz="1200"/>
              <a:t>Track</a:t>
            </a:r>
            <a:r>
              <a:rPr lang="ko-KR" altLang="en-US" sz="1200"/>
              <a:t>으로 되어있어야한다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     </a:t>
            </a:r>
            <a:r>
              <a:rPr lang="ko-KR" altLang="en-US" sz="1200"/>
              <a:t>변경방법은 </a:t>
            </a:r>
            <a:r>
              <a:rPr lang="en-US" altLang="ko-KR" sz="1200" b="1" u="sng"/>
              <a:t>Ctrl + </a:t>
            </a:r>
            <a:r>
              <a:rPr lang="ko-KR" altLang="en-US" sz="1200" b="1" u="sng"/>
              <a:t>탬포를</a:t>
            </a:r>
            <a:r>
              <a:rPr lang="ko-KR" altLang="en-US" sz="1200"/>
              <a:t> 클릭하여 연필로 탬포를 변화시킬수 있다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/>
              <a:t>              보통은 </a:t>
            </a:r>
            <a:r>
              <a:rPr lang="en-US" altLang="ko-KR" sz="1200"/>
              <a:t>FIXED</a:t>
            </a:r>
            <a:r>
              <a:rPr lang="ko-KR" altLang="en-US" sz="1200"/>
              <a:t>로 되어 있어야한다</a:t>
            </a:r>
            <a:r>
              <a:rPr lang="en-US" altLang="ko-KR" sz="1200"/>
              <a:t>. 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 -</a:t>
            </a:r>
            <a:r>
              <a:rPr lang="ko-KR" altLang="en-US" sz="1200"/>
              <a:t>박자는 </a:t>
            </a:r>
            <a:r>
              <a:rPr lang="en-US" altLang="ko-KR" sz="1200"/>
              <a:t>Transport Window</a:t>
            </a:r>
            <a:r>
              <a:rPr lang="ko-KR" altLang="en-US" sz="1200"/>
              <a:t>에서 바꾸어서 사용하면 된다</a:t>
            </a:r>
            <a:r>
              <a:rPr lang="en-US" altLang="ko-KR" sz="12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AutoShape 2"/>
          <p:cNvSpPr>
            <a:spLocks noChangeArrowheads="1"/>
          </p:cNvSpPr>
          <p:nvPr/>
        </p:nvSpPr>
        <p:spPr bwMode="auto">
          <a:xfrm>
            <a:off x="352425" y="1174750"/>
            <a:ext cx="2127250" cy="404813"/>
          </a:xfrm>
          <a:prstGeom prst="roundRect">
            <a:avLst>
              <a:gd name="adj" fmla="val 16667"/>
            </a:avLst>
          </a:prstGeom>
          <a:solidFill>
            <a:srgbClr val="458CD1"/>
          </a:solidFill>
          <a:ln w="12700">
            <a:noFill/>
            <a:round/>
            <a:headEnd/>
            <a:tailEnd/>
          </a:ln>
          <a:effectLst/>
        </p:spPr>
        <p:txBody>
          <a:bodyPr wrap="none" lIns="100145" tIns="0" rIns="100145" bIns="0" anchor="ctr"/>
          <a:lstStyle/>
          <a:p>
            <a:pPr algn="ctr" defTabSz="1001713"/>
            <a:r>
              <a:rPr lang="en-US" altLang="ko-KR" sz="1400" b="1">
                <a:latin typeface="HY견고딕" pitchFamily="18" charset="-127"/>
                <a:ea typeface="HY견고딕" pitchFamily="18" charset="-127"/>
              </a:rPr>
              <a:t>II</a:t>
            </a:r>
            <a:r>
              <a:rPr lang="en-US" altLang="ko-KR" sz="1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400" b="1">
                <a:latin typeface="HY견고딕" pitchFamily="18" charset="-127"/>
                <a:ea typeface="HY견고딕" pitchFamily="18" charset="-127"/>
              </a:rPr>
              <a:t>큐베이스 시작하기</a:t>
            </a:r>
          </a:p>
        </p:txBody>
      </p:sp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514350" y="4378325"/>
            <a:ext cx="6226175" cy="4767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 b="1" u="sng"/>
              <a:t>퀸타이즈 방법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/>
              <a:t>           </a:t>
            </a:r>
            <a:r>
              <a:rPr lang="en-US" altLang="ko-KR" sz="1200"/>
              <a:t>-</a:t>
            </a:r>
            <a:r>
              <a:rPr lang="ko-KR" altLang="en-US" sz="1200"/>
              <a:t>먼저 리얼타임을 연주를 하고 우측상단에 </a:t>
            </a:r>
            <a:r>
              <a:rPr lang="ko-KR" altLang="en-US" sz="1200" b="1" u="sng"/>
              <a:t>퀀타이즈 타입을 </a:t>
            </a:r>
            <a:r>
              <a:rPr lang="en-US" altLang="ko-KR" sz="1200" b="1" u="sng"/>
              <a:t>1/16</a:t>
            </a:r>
            <a:r>
              <a:rPr lang="ko-KR" altLang="en-US" sz="1200"/>
              <a:t>으로 하자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-</a:t>
            </a:r>
            <a:r>
              <a:rPr lang="ko-KR" altLang="en-US" sz="1200"/>
              <a:t>옛날에는 하나의 시퀸싱을 하고 그곳에 가장 최소의 단위를 퀸타이즈 값으로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/>
              <a:t>             했지만</a:t>
            </a:r>
            <a:r>
              <a:rPr lang="en-US" altLang="ko-KR" sz="1200"/>
              <a:t>, </a:t>
            </a:r>
            <a:r>
              <a:rPr lang="ko-KR" altLang="en-US" sz="1200"/>
              <a:t>요즘은 </a:t>
            </a:r>
            <a:r>
              <a:rPr lang="en-US" altLang="ko-KR" sz="1200"/>
              <a:t>16</a:t>
            </a:r>
            <a:r>
              <a:rPr lang="ko-KR" altLang="en-US" sz="1200"/>
              <a:t>분음표를 최소값으로 사용한다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-</a:t>
            </a:r>
            <a:r>
              <a:rPr lang="ko-KR" altLang="en-US" sz="1200" b="1" u="sng"/>
              <a:t>피아노연주를 잘하는 경우라면 그곳에는 퀸타이즈를 주지말자</a:t>
            </a:r>
            <a:r>
              <a:rPr lang="en-US" altLang="ko-KR" sz="1200"/>
              <a:t>.                      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  (</a:t>
            </a:r>
            <a:r>
              <a:rPr lang="ko-KR" altLang="en-US" sz="1200"/>
              <a:t>인간적인 연주가 더 매력적이다</a:t>
            </a:r>
            <a:r>
              <a:rPr lang="en-US" altLang="ko-KR" sz="1200"/>
              <a:t>.)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-</a:t>
            </a:r>
            <a:r>
              <a:rPr lang="ko-KR" altLang="en-US" sz="1200"/>
              <a:t>그러면 선택한 시퀸서에 좌판에 </a:t>
            </a:r>
            <a:r>
              <a:rPr lang="en-US" altLang="ko-KR" sz="1200" b="1" u="sng"/>
              <a:t>Q</a:t>
            </a:r>
            <a:r>
              <a:rPr lang="ko-KR" altLang="en-US" sz="1200"/>
              <a:t>를 적용하면 된다</a:t>
            </a:r>
            <a:r>
              <a:rPr lang="en-US" altLang="ko-KR" sz="1200"/>
              <a:t>.   </a:t>
            </a:r>
            <a:r>
              <a:rPr lang="ko-KR" altLang="en-US" sz="1200"/>
              <a:t>확인해보자</a:t>
            </a:r>
            <a:r>
              <a:rPr lang="en-US" altLang="ko-KR" sz="1200"/>
              <a:t>. 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-</a:t>
            </a:r>
            <a:r>
              <a:rPr lang="ko-KR" altLang="en-US" sz="1200"/>
              <a:t>확인해보자</a:t>
            </a:r>
            <a:r>
              <a:rPr lang="en-US" altLang="ko-KR" sz="1200"/>
              <a:t>. </a:t>
            </a:r>
            <a:r>
              <a:rPr lang="ko-KR" altLang="en-US" sz="1200"/>
              <a:t>만약 틀린곳이 있다면 그곳은 다시 레코딩을 하자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 b="1" u="sng"/>
              <a:t>미디 포트 설정하기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-</a:t>
            </a:r>
            <a:r>
              <a:rPr lang="ko-KR" altLang="en-US" sz="1200"/>
              <a:t>인스펙터 윈도우에서 </a:t>
            </a:r>
            <a:r>
              <a:rPr lang="en-US" altLang="ko-KR" sz="1200"/>
              <a:t>Input </a:t>
            </a:r>
            <a:r>
              <a:rPr lang="ko-KR" altLang="en-US" sz="1200"/>
              <a:t>확인</a:t>
            </a:r>
            <a:r>
              <a:rPr lang="en-US" altLang="ko-KR" sz="1200"/>
              <a:t>. (</a:t>
            </a:r>
            <a:r>
              <a:rPr lang="ko-KR" altLang="en-US" sz="1200"/>
              <a:t>미디인터페이스 포트확인</a:t>
            </a:r>
            <a:r>
              <a:rPr lang="en-US" altLang="ko-KR" sz="1200"/>
              <a:t>)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-</a:t>
            </a:r>
            <a:r>
              <a:rPr lang="ko-KR" altLang="en-US" sz="1200"/>
              <a:t>인스펙터 윈도우에서 </a:t>
            </a:r>
            <a:r>
              <a:rPr lang="en-US" altLang="ko-KR" sz="1200"/>
              <a:t>Output </a:t>
            </a:r>
            <a:r>
              <a:rPr lang="ko-KR" altLang="en-US" sz="1200"/>
              <a:t>확인</a:t>
            </a:r>
            <a:r>
              <a:rPr lang="en-US" altLang="ko-KR" sz="1200"/>
              <a:t>. (</a:t>
            </a:r>
            <a:r>
              <a:rPr lang="ko-KR" altLang="en-US" sz="1200"/>
              <a:t>미디인터페이스 포트확인</a:t>
            </a:r>
            <a:r>
              <a:rPr lang="en-US" altLang="ko-KR" sz="1200"/>
              <a:t>)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-</a:t>
            </a:r>
            <a:r>
              <a:rPr lang="ko-KR" altLang="en-US" sz="1200"/>
              <a:t>단 멀티 인스투르먼트를 사용할 경우는 그것을 선택한다 </a:t>
            </a:r>
            <a:r>
              <a:rPr lang="en-US" altLang="ko-KR" sz="1200"/>
              <a:t>.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   (GM</a:t>
            </a:r>
            <a:r>
              <a:rPr lang="ko-KR" altLang="en-US" sz="1200"/>
              <a:t>모드</a:t>
            </a:r>
            <a:r>
              <a:rPr lang="en-US" altLang="ko-KR" sz="1200"/>
              <a:t>, Korg X5D</a:t>
            </a:r>
            <a:r>
              <a:rPr lang="ko-KR" altLang="en-US" sz="1200"/>
              <a:t>등</a:t>
            </a:r>
            <a:r>
              <a:rPr lang="en-US" altLang="ko-KR" sz="1200"/>
              <a:t>)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 b="1" u="sng"/>
              <a:t>먼저 드럼을 시퀸싱하자</a:t>
            </a:r>
            <a:r>
              <a:rPr lang="en-US" altLang="ko-KR" sz="1200"/>
              <a:t>.      </a:t>
            </a:r>
            <a:r>
              <a:rPr lang="en-US" altLang="ko-KR" sz="1200" b="1" u="sng"/>
              <a:t>10 Channel</a:t>
            </a:r>
            <a:r>
              <a:rPr lang="ko-KR" altLang="en-US" sz="1200"/>
              <a:t>에  보통사용한다</a:t>
            </a:r>
            <a:r>
              <a:rPr lang="en-US" altLang="ko-KR" sz="1200"/>
              <a:t>.  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</a:t>
            </a:r>
            <a:r>
              <a:rPr lang="ko-KR" altLang="en-US" sz="1200"/>
              <a:t>주의 </a:t>
            </a:r>
            <a:r>
              <a:rPr lang="en-US" altLang="ko-KR" sz="1200"/>
              <a:t>: </a:t>
            </a:r>
            <a:r>
              <a:rPr lang="ko-KR" altLang="en-US" sz="1200"/>
              <a:t>드럼은 몇 개의 타악기로 이루어진 </a:t>
            </a:r>
            <a:r>
              <a:rPr lang="en-US" altLang="ko-KR" sz="1200"/>
              <a:t>Set</a:t>
            </a:r>
            <a:r>
              <a:rPr lang="ko-KR" altLang="en-US" sz="1200"/>
              <a:t>이라 </a:t>
            </a:r>
            <a:r>
              <a:rPr lang="en-US" altLang="ko-KR" sz="1200"/>
              <a:t>10</a:t>
            </a:r>
            <a:r>
              <a:rPr lang="ko-KR" altLang="en-US" sz="1200"/>
              <a:t>채널을 몇 개 만든다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</a:t>
            </a:r>
            <a:r>
              <a:rPr lang="ko-KR" altLang="en-US" sz="1200"/>
              <a:t>결국 트랙이 몇 개가 더 생기는것이 된다</a:t>
            </a:r>
            <a:r>
              <a:rPr lang="en-US" altLang="ko-KR" sz="1200"/>
              <a:t>.  </a:t>
            </a:r>
            <a:r>
              <a:rPr lang="ko-KR" altLang="en-US" sz="1200"/>
              <a:t>여러 개를 이용하는 이유는 각 타악기들의 편집시 당연히 용의 하고</a:t>
            </a:r>
            <a:r>
              <a:rPr lang="en-US" altLang="ko-KR" sz="1200"/>
              <a:t>, </a:t>
            </a:r>
            <a:r>
              <a:rPr lang="ko-KR" altLang="en-US" sz="1200"/>
              <a:t>차후 레코딩시 별도의 트랙으로 </a:t>
            </a:r>
            <a:r>
              <a:rPr lang="en-US" altLang="ko-KR" sz="1200"/>
              <a:t>Audio Recording</a:t>
            </a:r>
            <a:r>
              <a:rPr lang="ko-KR" altLang="en-US" sz="1200"/>
              <a:t>을 함</a:t>
            </a:r>
            <a:r>
              <a:rPr lang="en-US" altLang="ko-KR" sz="1200"/>
              <a:t>.  </a:t>
            </a:r>
            <a:r>
              <a:rPr lang="ko-KR" altLang="en-US" sz="1200"/>
              <a:t>그이유는 </a:t>
            </a:r>
            <a:r>
              <a:rPr lang="en-US" altLang="ko-KR" sz="1200"/>
              <a:t>Effecting</a:t>
            </a:r>
            <a:r>
              <a:rPr lang="ko-KR" altLang="en-US" sz="1200"/>
              <a:t>처리</a:t>
            </a:r>
            <a:r>
              <a:rPr lang="en-US" altLang="ko-KR" sz="1200"/>
              <a:t>, Mixdown</a:t>
            </a:r>
            <a:r>
              <a:rPr lang="ko-KR" altLang="en-US" sz="1200"/>
              <a:t>시 용의함</a:t>
            </a:r>
            <a:r>
              <a:rPr lang="en-US" altLang="ko-KR" sz="1200"/>
              <a:t>.                                      </a:t>
            </a:r>
            <a:r>
              <a:rPr lang="ko-KR" altLang="en-US" sz="1200"/>
              <a:t>그렇게 안하면 뮤직레코딩시에 굉장한 어려움을 격음</a:t>
            </a:r>
            <a:r>
              <a:rPr lang="en-US" altLang="ko-KR" sz="1200"/>
              <a:t>.</a:t>
            </a:r>
          </a:p>
        </p:txBody>
      </p:sp>
      <p:sp>
        <p:nvSpPr>
          <p:cNvPr id="334853" name="AutoShape 5"/>
          <p:cNvSpPr>
            <a:spLocks noChangeArrowheads="1"/>
          </p:cNvSpPr>
          <p:nvPr/>
        </p:nvSpPr>
        <p:spPr bwMode="auto">
          <a:xfrm>
            <a:off x="649288" y="2217738"/>
            <a:ext cx="2114550" cy="322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ko-KR" altLang="en-US" sz="1100" b="1"/>
              <a:t>리얼타임 레코딩</a:t>
            </a:r>
          </a:p>
        </p:txBody>
      </p:sp>
      <p:sp>
        <p:nvSpPr>
          <p:cNvPr id="334854" name="Rectangle 6"/>
          <p:cNvSpPr>
            <a:spLocks noChangeArrowheads="1"/>
          </p:cNvSpPr>
          <p:nvPr/>
        </p:nvSpPr>
        <p:spPr bwMode="auto">
          <a:xfrm>
            <a:off x="558800" y="2847975"/>
            <a:ext cx="6226175" cy="1568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 b="1" u="sng"/>
              <a:t>퀸타이즈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/>
              <a:t>          </a:t>
            </a:r>
            <a:r>
              <a:rPr lang="en-US" altLang="ko-KR" sz="1200"/>
              <a:t>-</a:t>
            </a:r>
            <a:r>
              <a:rPr lang="ko-KR" altLang="en-US" sz="1200"/>
              <a:t>리얼타임레코딩시 수학적으로 정확하게 </a:t>
            </a:r>
            <a:r>
              <a:rPr lang="en-US" altLang="ko-KR" sz="1200"/>
              <a:t>Note</a:t>
            </a:r>
            <a:r>
              <a:rPr lang="ko-KR" altLang="en-US" sz="1200"/>
              <a:t>의 포지션이 박자에 맞지를 않는다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  (</a:t>
            </a:r>
            <a:r>
              <a:rPr lang="ko-KR" altLang="en-US" sz="1200"/>
              <a:t>신이나 기계가 아닌 이상  </a:t>
            </a:r>
            <a:r>
              <a:rPr lang="en-US" altLang="ko-KR" sz="1200"/>
              <a:t>^^)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 </a:t>
            </a:r>
            <a:r>
              <a:rPr lang="ko-KR" altLang="en-US" sz="1200"/>
              <a:t>그래서 퀸타이즈 기능을 통해서 설정한 포지션으로 강제적으로 맞추어 주는     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/>
              <a:t>            기능이다</a:t>
            </a:r>
            <a:r>
              <a:rPr lang="en-US" altLang="ko-KR" sz="1200"/>
              <a:t>.   (</a:t>
            </a:r>
            <a:r>
              <a:rPr lang="ko-KR" altLang="en-US" sz="1200"/>
              <a:t>단 퀸타이즈에 너무 영역이 벗어나면 다시 시퀸싱을 하던지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/>
              <a:t>              스탭타임레코딩으로 처리하자</a:t>
            </a:r>
            <a:r>
              <a:rPr lang="en-US" altLang="ko-KR" sz="1200"/>
              <a:t>.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AutoShape 2"/>
          <p:cNvSpPr>
            <a:spLocks noChangeArrowheads="1"/>
          </p:cNvSpPr>
          <p:nvPr/>
        </p:nvSpPr>
        <p:spPr bwMode="auto">
          <a:xfrm>
            <a:off x="352425" y="1174750"/>
            <a:ext cx="2127250" cy="404813"/>
          </a:xfrm>
          <a:prstGeom prst="roundRect">
            <a:avLst>
              <a:gd name="adj" fmla="val 16667"/>
            </a:avLst>
          </a:prstGeom>
          <a:solidFill>
            <a:srgbClr val="458CD1"/>
          </a:solidFill>
          <a:ln w="12700">
            <a:noFill/>
            <a:round/>
            <a:headEnd/>
            <a:tailEnd/>
          </a:ln>
          <a:effectLst/>
        </p:spPr>
        <p:txBody>
          <a:bodyPr wrap="none" lIns="100145" tIns="0" rIns="100145" bIns="0" anchor="ctr"/>
          <a:lstStyle/>
          <a:p>
            <a:pPr algn="ctr" defTabSz="1001713"/>
            <a:r>
              <a:rPr lang="en-US" altLang="ko-KR" sz="1400" b="1">
                <a:latin typeface="HY견고딕" pitchFamily="18" charset="-127"/>
                <a:ea typeface="HY견고딕" pitchFamily="18" charset="-127"/>
              </a:rPr>
              <a:t>II</a:t>
            </a:r>
            <a:r>
              <a:rPr lang="en-US" altLang="ko-KR" sz="1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400" b="1">
                <a:latin typeface="HY견고딕" pitchFamily="18" charset="-127"/>
                <a:ea typeface="HY견고딕" pitchFamily="18" charset="-127"/>
              </a:rPr>
              <a:t>큐베이스 시작하기</a:t>
            </a:r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604838" y="2713038"/>
            <a:ext cx="6226175" cy="2306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스탭입력인 경우는 먼저 미디 채널에서 원하는 마디 만큼 시퀸서를 만들어 줘야한다</a:t>
            </a:r>
            <a:r>
              <a:rPr lang="en-US" altLang="ko-KR" sz="1200"/>
              <a:t>.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시퀸서를 만드는 방법은 도구 박스에서 연필을 선택후 해당 채널에서 원하는 길이 만큼 만들어 주면 된다</a:t>
            </a:r>
            <a:r>
              <a:rPr lang="en-US" altLang="ko-KR" sz="1200"/>
              <a:t>.    ( </a:t>
            </a:r>
            <a:r>
              <a:rPr lang="ko-KR" altLang="en-US" sz="1200"/>
              <a:t>화살표 상황에서 </a:t>
            </a:r>
            <a:r>
              <a:rPr lang="en-US" altLang="ko-KR" sz="1200"/>
              <a:t>Alt </a:t>
            </a:r>
            <a:r>
              <a:rPr lang="ko-KR" altLang="en-US" sz="1200"/>
              <a:t>키를 누르면 연필이 된다</a:t>
            </a:r>
            <a:r>
              <a:rPr lang="en-US" altLang="ko-KR" sz="1200"/>
              <a:t>. )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다음은 만든 시퀸서를 화살표 상황에서 더블클릭 한다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en-US" altLang="ko-KR" sz="1200"/>
              <a:t>Key Edit Window</a:t>
            </a:r>
            <a:r>
              <a:rPr lang="ko-KR" altLang="en-US" sz="1200"/>
              <a:t>가 나타날것이다</a:t>
            </a:r>
            <a:r>
              <a:rPr lang="en-US" altLang="ko-KR" sz="1200"/>
              <a:t>.  (</a:t>
            </a:r>
            <a:r>
              <a:rPr lang="ko-KR" altLang="en-US" sz="1200"/>
              <a:t>소나에서 피아노 롤</a:t>
            </a:r>
            <a:r>
              <a:rPr lang="en-US" altLang="ko-KR" sz="1200"/>
              <a:t>, </a:t>
            </a:r>
            <a:r>
              <a:rPr lang="ko-KR" altLang="en-US" sz="1200"/>
              <a:t>로직에서 메트릭스 에디터와 동일</a:t>
            </a:r>
            <a:r>
              <a:rPr lang="en-US" altLang="ko-KR" sz="1200"/>
              <a:t>)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en-US" altLang="ko-KR" sz="1200"/>
              <a:t>Key Edit Window</a:t>
            </a:r>
            <a:r>
              <a:rPr lang="ko-KR" altLang="en-US" sz="1200"/>
              <a:t>에서 </a:t>
            </a:r>
            <a:r>
              <a:rPr lang="en-US" altLang="ko-KR" sz="1200"/>
              <a:t>Quantize</a:t>
            </a:r>
            <a:r>
              <a:rPr lang="ko-KR" altLang="en-US" sz="1200"/>
              <a:t>를 가장 작은 단위의 길이로 설정을 한다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(</a:t>
            </a:r>
            <a:r>
              <a:rPr lang="ko-KR" altLang="en-US" sz="1200"/>
              <a:t>보통 </a:t>
            </a:r>
            <a:r>
              <a:rPr lang="en-US" altLang="ko-KR" sz="1200"/>
              <a:t>1-16Note</a:t>
            </a:r>
            <a:r>
              <a:rPr lang="ko-KR" altLang="en-US" sz="1200"/>
              <a:t>를 선택한다    최소단위가 </a:t>
            </a:r>
            <a:r>
              <a:rPr lang="en-US" altLang="ko-KR" sz="1200"/>
              <a:t>16</a:t>
            </a:r>
            <a:r>
              <a:rPr lang="ko-KR" altLang="en-US" sz="1200"/>
              <a:t>분음표</a:t>
            </a:r>
            <a:r>
              <a:rPr lang="en-US" altLang="ko-KR" sz="1200"/>
              <a:t>)</a:t>
            </a:r>
          </a:p>
        </p:txBody>
      </p:sp>
      <p:sp>
        <p:nvSpPr>
          <p:cNvPr id="332805" name="AutoShape 5"/>
          <p:cNvSpPr>
            <a:spLocks noChangeArrowheads="1"/>
          </p:cNvSpPr>
          <p:nvPr/>
        </p:nvSpPr>
        <p:spPr bwMode="auto">
          <a:xfrm>
            <a:off x="649288" y="2217738"/>
            <a:ext cx="2114550" cy="322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ko-KR" altLang="en-US" sz="1100" b="1"/>
              <a:t>스탭타임 레코딩</a:t>
            </a:r>
          </a:p>
        </p:txBody>
      </p:sp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604838" y="5099050"/>
            <a:ext cx="6226175" cy="13223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마우스로 원하는 </a:t>
            </a:r>
            <a:r>
              <a:rPr lang="en-US" altLang="ko-KR" sz="1200"/>
              <a:t>Note </a:t>
            </a:r>
            <a:r>
              <a:rPr lang="ko-KR" altLang="en-US" sz="1200"/>
              <a:t>값을 만들자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온음표 </a:t>
            </a:r>
            <a:r>
              <a:rPr lang="en-US" altLang="ko-KR" sz="1200"/>
              <a:t>= 16</a:t>
            </a:r>
            <a:r>
              <a:rPr lang="ko-KR" altLang="en-US" sz="1200"/>
              <a:t>칸</a:t>
            </a:r>
            <a:r>
              <a:rPr lang="en-US" altLang="ko-KR" sz="1200"/>
              <a:t>, 2</a:t>
            </a:r>
            <a:r>
              <a:rPr lang="ko-KR" altLang="en-US" sz="1200"/>
              <a:t>분음표 </a:t>
            </a:r>
            <a:r>
              <a:rPr lang="en-US" altLang="ko-KR" sz="1200"/>
              <a:t>= 8</a:t>
            </a:r>
            <a:r>
              <a:rPr lang="ko-KR" altLang="en-US" sz="1200"/>
              <a:t>칸</a:t>
            </a:r>
            <a:r>
              <a:rPr lang="en-US" altLang="ko-KR" sz="1200"/>
              <a:t>, 4</a:t>
            </a:r>
            <a:r>
              <a:rPr lang="ko-KR" altLang="en-US" sz="1200"/>
              <a:t>분음표 </a:t>
            </a:r>
            <a:r>
              <a:rPr lang="en-US" altLang="ko-KR" sz="1200"/>
              <a:t>= 4</a:t>
            </a:r>
            <a:r>
              <a:rPr lang="ko-KR" altLang="en-US" sz="1200"/>
              <a:t>칸</a:t>
            </a:r>
            <a:r>
              <a:rPr lang="en-US" altLang="ko-KR" sz="1200"/>
              <a:t>, 8</a:t>
            </a:r>
            <a:r>
              <a:rPr lang="ko-KR" altLang="en-US" sz="1200"/>
              <a:t>분음표 </a:t>
            </a:r>
            <a:r>
              <a:rPr lang="en-US" altLang="ko-KR" sz="1200"/>
              <a:t>= 2</a:t>
            </a:r>
            <a:r>
              <a:rPr lang="ko-KR" altLang="en-US" sz="1200"/>
              <a:t>칸</a:t>
            </a:r>
            <a:r>
              <a:rPr lang="en-US" altLang="ko-KR" sz="1200"/>
              <a:t>, 16</a:t>
            </a:r>
            <a:r>
              <a:rPr lang="ko-KR" altLang="en-US" sz="1200"/>
              <a:t>분음표 </a:t>
            </a:r>
            <a:r>
              <a:rPr lang="en-US" altLang="ko-KR" sz="1200"/>
              <a:t>= 1</a:t>
            </a:r>
            <a:r>
              <a:rPr lang="ko-KR" altLang="en-US" sz="1200"/>
              <a:t>칸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/>
              <a:t>         점</a:t>
            </a:r>
            <a:r>
              <a:rPr lang="en-US" altLang="ko-KR" sz="1200"/>
              <a:t>4</a:t>
            </a:r>
            <a:r>
              <a:rPr lang="ko-KR" altLang="en-US" sz="1200"/>
              <a:t>분음표 </a:t>
            </a:r>
            <a:r>
              <a:rPr lang="en-US" altLang="ko-KR" sz="1200"/>
              <a:t>= 6</a:t>
            </a:r>
            <a:r>
              <a:rPr lang="ko-KR" altLang="en-US" sz="1200"/>
              <a:t>칸</a:t>
            </a:r>
            <a:r>
              <a:rPr lang="en-US" altLang="ko-KR" sz="1200"/>
              <a:t>, </a:t>
            </a:r>
            <a:r>
              <a:rPr lang="ko-KR" altLang="en-US" sz="1200"/>
              <a:t>점</a:t>
            </a:r>
            <a:r>
              <a:rPr lang="en-US" altLang="ko-KR" sz="1200"/>
              <a:t>8</a:t>
            </a:r>
            <a:r>
              <a:rPr lang="ko-KR" altLang="en-US" sz="1200"/>
              <a:t>분음표 </a:t>
            </a:r>
            <a:r>
              <a:rPr lang="en-US" altLang="ko-KR" sz="1200"/>
              <a:t>= 3</a:t>
            </a:r>
            <a:r>
              <a:rPr lang="ko-KR" altLang="en-US" sz="1200"/>
              <a:t>칸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en-US" altLang="ko-KR" sz="1200"/>
              <a:t>C (</a:t>
            </a:r>
            <a:r>
              <a:rPr lang="ko-KR" altLang="en-US" sz="1200"/>
              <a:t>도</a:t>
            </a:r>
            <a:r>
              <a:rPr lang="en-US" altLang="ko-KR" sz="1200"/>
              <a:t>), D (</a:t>
            </a:r>
            <a:r>
              <a:rPr lang="ko-KR" altLang="en-US" sz="1200"/>
              <a:t>레</a:t>
            </a:r>
            <a:r>
              <a:rPr lang="en-US" altLang="ko-KR" sz="1200"/>
              <a:t>), E (</a:t>
            </a:r>
            <a:r>
              <a:rPr lang="ko-KR" altLang="en-US" sz="1200"/>
              <a:t>미</a:t>
            </a:r>
            <a:r>
              <a:rPr lang="en-US" altLang="ko-KR" sz="1200"/>
              <a:t>), F(</a:t>
            </a:r>
            <a:r>
              <a:rPr lang="ko-KR" altLang="en-US" sz="1200"/>
              <a:t>파</a:t>
            </a:r>
            <a:r>
              <a:rPr lang="en-US" altLang="ko-KR" sz="1200"/>
              <a:t>), G(</a:t>
            </a:r>
            <a:r>
              <a:rPr lang="ko-KR" altLang="en-US" sz="1200"/>
              <a:t>솔</a:t>
            </a:r>
            <a:r>
              <a:rPr lang="en-US" altLang="ko-KR" sz="1200"/>
              <a:t>), A(</a:t>
            </a:r>
            <a:r>
              <a:rPr lang="ko-KR" altLang="en-US" sz="1200"/>
              <a:t>라</a:t>
            </a:r>
            <a:r>
              <a:rPr lang="en-US" altLang="ko-KR" sz="1200"/>
              <a:t>), B(</a:t>
            </a:r>
            <a:r>
              <a:rPr lang="ko-KR" altLang="en-US" sz="1200"/>
              <a:t>시</a:t>
            </a:r>
            <a:r>
              <a:rPr lang="en-US" altLang="ko-KR" sz="1200"/>
              <a:t>)    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가온 도 </a:t>
            </a:r>
            <a:r>
              <a:rPr lang="en-US" altLang="ko-KR" sz="1200"/>
              <a:t>= C3</a:t>
            </a:r>
          </a:p>
        </p:txBody>
      </p:sp>
      <p:sp>
        <p:nvSpPr>
          <p:cNvPr id="332807" name="Rectangle 7"/>
          <p:cNvSpPr>
            <a:spLocks noChangeArrowheads="1"/>
          </p:cNvSpPr>
          <p:nvPr/>
        </p:nvSpPr>
        <p:spPr bwMode="auto">
          <a:xfrm>
            <a:off x="588963" y="6542088"/>
            <a:ext cx="6226175" cy="1076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악보를 보고 드럼을 시퀸싱할것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작업시 수시로 저장하자</a:t>
            </a:r>
            <a:r>
              <a:rPr lang="en-US" altLang="ko-KR" sz="1200"/>
              <a:t>.   </a:t>
            </a:r>
            <a:r>
              <a:rPr lang="ko-KR" altLang="en-US" sz="1200"/>
              <a:t>많은 작업을 하고 저장을 안한상황에 컴퓨터에서 에러가 났다던지 아니면 전원이 나간다면 그또한 끔직하다</a:t>
            </a:r>
            <a:r>
              <a:rPr lang="en-US" altLang="ko-KR" sz="1200"/>
              <a:t>.  </a:t>
            </a:r>
            <a:r>
              <a:rPr lang="ko-KR" altLang="en-US" sz="1200"/>
              <a:t>다시하기 싫어진다</a:t>
            </a:r>
            <a:r>
              <a:rPr lang="en-US" altLang="ko-KR" sz="1200"/>
              <a:t>.  ^^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그다음 마무리 저장하고 </a:t>
            </a:r>
            <a:r>
              <a:rPr lang="en-US" altLang="ko-KR" sz="1200"/>
              <a:t>Cubase</a:t>
            </a:r>
            <a:r>
              <a:rPr lang="ko-KR" altLang="en-US" sz="1200"/>
              <a:t>를 닫은후에 </a:t>
            </a:r>
            <a:r>
              <a:rPr lang="en-US" altLang="ko-KR" sz="1200"/>
              <a:t>Project</a:t>
            </a:r>
            <a:r>
              <a:rPr lang="ko-KR" altLang="en-US" sz="1200"/>
              <a:t>를 오픈하여 확인하자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AutoShape 2"/>
          <p:cNvSpPr>
            <a:spLocks noChangeArrowheads="1"/>
          </p:cNvSpPr>
          <p:nvPr/>
        </p:nvSpPr>
        <p:spPr bwMode="auto">
          <a:xfrm>
            <a:off x="352425" y="1174750"/>
            <a:ext cx="2127250" cy="404813"/>
          </a:xfrm>
          <a:prstGeom prst="roundRect">
            <a:avLst>
              <a:gd name="adj" fmla="val 16667"/>
            </a:avLst>
          </a:prstGeom>
          <a:solidFill>
            <a:srgbClr val="458CD1"/>
          </a:solidFill>
          <a:ln w="12700">
            <a:noFill/>
            <a:round/>
            <a:headEnd/>
            <a:tailEnd/>
          </a:ln>
          <a:effectLst/>
        </p:spPr>
        <p:txBody>
          <a:bodyPr wrap="none" lIns="100145" tIns="0" rIns="100145" bIns="0" anchor="ctr"/>
          <a:lstStyle/>
          <a:p>
            <a:pPr algn="ctr" defTabSz="1001713"/>
            <a:r>
              <a:rPr lang="en-US" altLang="ko-KR" sz="1400" b="1">
                <a:latin typeface="HY견고딕" pitchFamily="18" charset="-127"/>
                <a:ea typeface="HY견고딕" pitchFamily="18" charset="-127"/>
              </a:rPr>
              <a:t>II</a:t>
            </a:r>
            <a:r>
              <a:rPr lang="en-US" altLang="ko-KR" sz="1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400" b="1">
                <a:latin typeface="HY견고딕" pitchFamily="18" charset="-127"/>
                <a:ea typeface="HY견고딕" pitchFamily="18" charset="-127"/>
              </a:rPr>
              <a:t>큐베이스 시작하기</a:t>
            </a:r>
          </a:p>
        </p:txBody>
      </p:sp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604838" y="2713038"/>
            <a:ext cx="6226175" cy="2432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ko-KR" sz="1200"/>
              <a:t>큐베이스</a:t>
            </a:r>
            <a:r>
              <a:rPr lang="ko-KR" altLang="en-US" sz="1200"/>
              <a:t> </a:t>
            </a:r>
            <a:r>
              <a:rPr lang="en-US" altLang="ko-KR" sz="1200"/>
              <a:t>SX</a:t>
            </a:r>
            <a:r>
              <a:rPr lang="ko-KR" altLang="en-US" sz="1200"/>
              <a:t>를 사용하여 미디를 에디팅 하는 데는 몇 가지의 방법이 있다</a:t>
            </a:r>
            <a:r>
              <a:rPr lang="en-US" altLang="ko-KR" sz="1200"/>
              <a:t>. </a:t>
            </a:r>
            <a:r>
              <a:rPr lang="ko-KR" altLang="en-US" sz="1200"/>
              <a:t>프로젝트 윈도우에서 툴이나 기능 메뉴를 사용하여 전체적인 에디팅을 실행할 수 있다</a:t>
            </a:r>
            <a:r>
              <a:rPr lang="en-US" altLang="ko-KR" sz="1200"/>
              <a:t>. </a:t>
            </a:r>
            <a:r>
              <a:rPr lang="ko-KR" altLang="en-US" sz="1200"/>
              <a:t>또는 미디 메뉴를 사용하여 다양한 방법으로 미디 파트를 프로세스할 수 있다</a:t>
            </a:r>
            <a:r>
              <a:rPr lang="en-US" altLang="ko-KR" sz="1200"/>
              <a:t>. </a:t>
            </a:r>
            <a:r>
              <a:rPr lang="ko-KR" altLang="en-US" sz="1200"/>
              <a:t>미디 파트의 내용은 그래픽적으로 편집할 수 있다</a:t>
            </a:r>
            <a:r>
              <a:rPr lang="en-US" altLang="ko-KR" sz="1200"/>
              <a:t>. </a:t>
            </a:r>
          </a:p>
          <a:p>
            <a:pPr marL="457200" indent="-457200" algn="just">
              <a:lnSpc>
                <a:spcPct val="135000"/>
              </a:lnSpc>
              <a:buFont typeface="Wingdings" pitchFamily="2" charset="2"/>
              <a:buChar char="v"/>
            </a:pPr>
            <a:r>
              <a:rPr lang="en-US" altLang="ko-KR" sz="1200"/>
              <a:t>Key Editor</a:t>
            </a:r>
            <a:r>
              <a:rPr lang="ko-KR" altLang="en-US" sz="1200"/>
              <a:t>는 기본적인 미디 에디터로서 피아노 롤 스타일의 그리드를 사용하여 노트를 그래픽적으로 편집할 수 있다</a:t>
            </a:r>
            <a:r>
              <a:rPr lang="en-US" altLang="ko-KR" sz="1200"/>
              <a:t>. </a:t>
            </a:r>
          </a:p>
          <a:p>
            <a:pPr marL="457200" indent="-457200" algn="just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</a:t>
            </a:r>
            <a:r>
              <a:rPr lang="ko-KR" altLang="en-US" sz="1200"/>
              <a:t>키에디터는 미디 컨트롤러와 같은 노트 이벤트가 아닌 편집도 상세하게 할수 있다</a:t>
            </a:r>
            <a:r>
              <a:rPr lang="en-US" altLang="ko-KR" sz="1200"/>
              <a:t>.</a:t>
            </a:r>
          </a:p>
          <a:p>
            <a:pPr marL="457200" indent="-457200" algn="just">
              <a:lnSpc>
                <a:spcPct val="135000"/>
              </a:lnSpc>
              <a:buFont typeface="Wingdings" pitchFamily="2" charset="2"/>
              <a:buChar char="v"/>
            </a:pPr>
            <a:r>
              <a:rPr lang="en-US" altLang="ko-KR" sz="1200"/>
              <a:t>Drum Editor</a:t>
            </a:r>
            <a:r>
              <a:rPr lang="ko-KR" altLang="en-US" sz="1200"/>
              <a:t>는 키 에디터와 유사하지만</a:t>
            </a:r>
            <a:r>
              <a:rPr lang="en-US" altLang="ko-KR" sz="1200"/>
              <a:t>, </a:t>
            </a:r>
            <a:r>
              <a:rPr lang="ko-KR" altLang="en-US" sz="1200"/>
              <a:t>드럼 파트를 작업할 때 보다 유리하다</a:t>
            </a:r>
            <a:r>
              <a:rPr lang="en-US" altLang="ko-KR" sz="1200"/>
              <a:t>.</a:t>
            </a:r>
            <a:r>
              <a:rPr lang="en-US" altLang="ko-KR"/>
              <a:t> </a:t>
            </a:r>
            <a:endParaRPr lang="en-US" altLang="ko-KR" sz="1200"/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endParaRPr lang="en-US" altLang="ko-KR" sz="1200"/>
          </a:p>
        </p:txBody>
      </p:sp>
      <p:sp>
        <p:nvSpPr>
          <p:cNvPr id="338949" name="AutoShape 5"/>
          <p:cNvSpPr>
            <a:spLocks noChangeArrowheads="1"/>
          </p:cNvSpPr>
          <p:nvPr/>
        </p:nvSpPr>
        <p:spPr bwMode="auto">
          <a:xfrm>
            <a:off x="649288" y="2217738"/>
            <a:ext cx="2114550" cy="322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ko-KR" altLang="en-US" sz="1100" b="1"/>
              <a:t>미디 에디팅에 대하여</a:t>
            </a:r>
            <a:r>
              <a:rPr lang="ko-KR" altLang="en-US"/>
              <a:t> </a:t>
            </a:r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588963" y="4918075"/>
            <a:ext cx="6226175" cy="144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en-US" altLang="ko-KR" sz="1200"/>
              <a:t>List Editor</a:t>
            </a:r>
            <a:r>
              <a:rPr lang="ko-KR" altLang="en-US" sz="1200"/>
              <a:t>는 미디 파트의 모든 이벤트를 리스트로 보여 줍니다</a:t>
            </a:r>
            <a:r>
              <a:rPr lang="en-US" altLang="ko-KR" sz="1200"/>
              <a:t>. </a:t>
            </a:r>
            <a:r>
              <a:rPr lang="ko-KR" altLang="en-US" sz="1200"/>
              <a:t>여기에서는 숫자적인 명령을 사용하여 보거나 편집할 수 있다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</a:t>
            </a:r>
            <a:r>
              <a:rPr lang="ko-KR" altLang="en-US" sz="1200"/>
              <a:t>다른 에디터와 달리 리스트에디터는 파트에 해당하는 타임을 기준으로 편집합다</a:t>
            </a:r>
            <a:r>
              <a:rPr lang="en-US" altLang="ko-KR" sz="1200"/>
              <a:t>.</a:t>
            </a:r>
            <a:r>
              <a:rPr lang="en-US" altLang="ko-KR"/>
              <a:t>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en-US" altLang="ko-KR" sz="1200"/>
              <a:t>Score Editor</a:t>
            </a:r>
            <a:r>
              <a:rPr lang="ko-KR" altLang="en-US" sz="1200"/>
              <a:t>는 미디 노트 이벤트를 악보로 보여 주며</a:t>
            </a:r>
            <a:r>
              <a:rPr lang="en-US" altLang="ko-KR" sz="1200"/>
              <a:t>, </a:t>
            </a:r>
            <a:r>
              <a:rPr lang="ko-KR" altLang="en-US" sz="1200"/>
              <a:t>사보 및 전체 악보를 보면서 프린터 하기 위한 많은 툴을 제공한다</a:t>
            </a:r>
            <a:r>
              <a:rPr lang="en-US" altLang="ko-KR" sz="1200"/>
              <a:t>.</a:t>
            </a:r>
          </a:p>
        </p:txBody>
      </p:sp>
      <p:sp>
        <p:nvSpPr>
          <p:cNvPr id="338952" name="AutoShape 8"/>
          <p:cNvSpPr>
            <a:spLocks noChangeArrowheads="1"/>
          </p:cNvSpPr>
          <p:nvPr/>
        </p:nvSpPr>
        <p:spPr bwMode="auto">
          <a:xfrm>
            <a:off x="649288" y="6621463"/>
            <a:ext cx="2114550" cy="322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ko-KR" altLang="en-US" sz="1100" b="1"/>
              <a:t>미디 에디터 열기</a:t>
            </a:r>
            <a:endParaRPr lang="ko-KR" alt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633413" y="7131050"/>
            <a:ext cx="6226175" cy="25574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미디 에디터를 여는 데는 두 가지 방법이 있다</a:t>
            </a:r>
            <a:r>
              <a:rPr lang="en-US" altLang="ko-KR" sz="1200"/>
              <a:t>.</a:t>
            </a:r>
            <a:r>
              <a:rPr lang="en-US" altLang="ko-KR" sz="1200">
                <a:latin typeface="Arial"/>
              </a:rPr>
              <a:t> </a:t>
            </a:r>
            <a:endParaRPr lang="en-US" altLang="ko-KR" sz="1200"/>
          </a:p>
          <a:p>
            <a:pPr marL="457200" indent="-457200" algn="just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/>
              <a:t>     - </a:t>
            </a:r>
            <a:r>
              <a:rPr lang="ko-KR" altLang="en-US" sz="1200"/>
              <a:t>하나 또는 몇 개의 파트를 선택하고 </a:t>
            </a:r>
            <a:r>
              <a:rPr lang="en-US" altLang="ko-KR" sz="1200"/>
              <a:t>MIDI </a:t>
            </a:r>
            <a:r>
              <a:rPr lang="ko-KR" altLang="en-US" sz="1200"/>
              <a:t>메뉴에서 </a:t>
            </a:r>
            <a:r>
              <a:rPr lang="en-US" altLang="ko-KR" sz="1200"/>
              <a:t>Open Key Editor, </a:t>
            </a:r>
          </a:p>
          <a:p>
            <a:pPr marL="457200" indent="-457200" algn="just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Open    Drum Editor </a:t>
            </a:r>
            <a:r>
              <a:rPr lang="ko-KR" altLang="en-US" sz="1200"/>
              <a:t>또는 </a:t>
            </a:r>
            <a:r>
              <a:rPr lang="en-US" altLang="ko-KR" sz="1200"/>
              <a:t>Open List Editor</a:t>
            </a:r>
            <a:r>
              <a:rPr lang="ko-KR" altLang="en-US" sz="1200"/>
              <a:t>를 선택한다</a:t>
            </a:r>
            <a:r>
              <a:rPr lang="en-US" altLang="ko-KR" sz="1200"/>
              <a:t>. List Editor</a:t>
            </a:r>
            <a:r>
              <a:rPr lang="ko-KR" altLang="en-US" sz="1200"/>
              <a:t>는 한번에 </a:t>
            </a:r>
          </a:p>
          <a:p>
            <a:pPr marL="457200" indent="-457200" algn="just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/>
              <a:t>           하나의 파트만 열수 있다</a:t>
            </a:r>
            <a:r>
              <a:rPr lang="en-US" altLang="ko-KR" sz="1200"/>
              <a:t>.</a:t>
            </a:r>
          </a:p>
          <a:p>
            <a:pPr marL="457200" indent="-457200" algn="just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-  </a:t>
            </a:r>
            <a:r>
              <a:rPr lang="ko-KR" altLang="en-US" sz="1200"/>
              <a:t>파트를 더블 클릭한다</a:t>
            </a:r>
            <a:r>
              <a:rPr lang="en-US" altLang="ko-KR" sz="1200"/>
              <a:t>.</a:t>
            </a:r>
          </a:p>
          <a:p>
            <a:pPr marL="457200" indent="-457200" algn="just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   Preferences</a:t>
            </a:r>
            <a:r>
              <a:rPr lang="ko-KR" altLang="en-US" sz="1200"/>
              <a:t>의 </a:t>
            </a:r>
            <a:r>
              <a:rPr lang="en-US" altLang="ko-KR" sz="1200"/>
              <a:t>Event Display-MIDI </a:t>
            </a:r>
            <a:r>
              <a:rPr lang="ko-KR" altLang="en-US" sz="1200"/>
              <a:t>페이지에서 설정한것을 기본으로 해서 </a:t>
            </a:r>
          </a:p>
          <a:p>
            <a:pPr marL="457200" indent="-457200" algn="just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/>
              <a:t>            열리게 된다</a:t>
            </a:r>
            <a:r>
              <a:rPr lang="en-US" altLang="ko-KR" sz="1200"/>
              <a:t>.</a:t>
            </a:r>
          </a:p>
          <a:p>
            <a:pPr marL="457200" indent="-457200" algn="just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/>
              <a:t> </a:t>
            </a:r>
            <a:endParaRPr lang="en-US" altLang="ko-KR" sz="1200"/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endParaRPr lang="en-US" altLang="ko-K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AutoShape 2"/>
          <p:cNvSpPr>
            <a:spLocks noChangeArrowheads="1"/>
          </p:cNvSpPr>
          <p:nvPr/>
        </p:nvSpPr>
        <p:spPr bwMode="auto">
          <a:xfrm>
            <a:off x="352425" y="1174750"/>
            <a:ext cx="2127250" cy="404813"/>
          </a:xfrm>
          <a:prstGeom prst="roundRect">
            <a:avLst>
              <a:gd name="adj" fmla="val 16667"/>
            </a:avLst>
          </a:prstGeom>
          <a:solidFill>
            <a:srgbClr val="458CD1"/>
          </a:solidFill>
          <a:ln w="12700">
            <a:noFill/>
            <a:round/>
            <a:headEnd/>
            <a:tailEnd/>
          </a:ln>
          <a:effectLst/>
        </p:spPr>
        <p:txBody>
          <a:bodyPr wrap="none" lIns="100145" tIns="0" rIns="100145" bIns="0" anchor="ctr"/>
          <a:lstStyle/>
          <a:p>
            <a:pPr algn="ctr" defTabSz="1001713"/>
            <a:r>
              <a:rPr lang="en-US" altLang="ko-KR" sz="1400" b="1">
                <a:latin typeface="HY견고딕" pitchFamily="18" charset="-127"/>
                <a:ea typeface="HY견고딕" pitchFamily="18" charset="-127"/>
              </a:rPr>
              <a:t>II</a:t>
            </a:r>
            <a:r>
              <a:rPr lang="en-US" altLang="ko-KR" sz="1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400" b="1">
                <a:latin typeface="HY견고딕" pitchFamily="18" charset="-127"/>
                <a:ea typeface="HY견고딕" pitchFamily="18" charset="-127"/>
              </a:rPr>
              <a:t>큐베이스 시작하기</a:t>
            </a:r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604838" y="2713038"/>
            <a:ext cx="6226175" cy="25574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35000"/>
              </a:lnSpc>
              <a:buFont typeface="Wingdings" pitchFamily="2" charset="2"/>
              <a:buChar char="v"/>
            </a:pPr>
            <a:r>
              <a:rPr lang="en-US" altLang="ko-KR" sz="1200"/>
              <a:t>Alt </a:t>
            </a:r>
            <a:r>
              <a:rPr lang="ko-KR" altLang="en-US" sz="1200"/>
              <a:t>키를 누른 상태에서 노트를 새로운 위치로 이동시켜 복사한다</a:t>
            </a:r>
            <a:r>
              <a:rPr lang="en-US" altLang="ko-KR" sz="1200"/>
              <a:t>.</a:t>
            </a:r>
            <a:r>
              <a:rPr lang="en-US" altLang="ko-KR"/>
              <a:t> </a:t>
            </a:r>
          </a:p>
          <a:p>
            <a:pPr marL="457200" indent="-457200" algn="just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</a:t>
            </a:r>
            <a:r>
              <a:rPr lang="ko-KR" altLang="en-US" sz="1200"/>
              <a:t>만약 스냅이 활성화되어 있다면</a:t>
            </a:r>
            <a:r>
              <a:rPr lang="en-US" altLang="ko-KR" sz="1200"/>
              <a:t>, </a:t>
            </a:r>
            <a:r>
              <a:rPr lang="ko-KR" altLang="en-US" sz="1200"/>
              <a:t>스냅 값에서 설정된 위치에 따라 복사가 이루어진다</a:t>
            </a:r>
            <a:r>
              <a:rPr lang="en-US" altLang="ko-KR" sz="1200"/>
              <a:t>.</a:t>
            </a:r>
          </a:p>
          <a:p>
            <a:pPr marL="457200" indent="-457200" algn="just">
              <a:lnSpc>
                <a:spcPct val="135000"/>
              </a:lnSpc>
              <a:buFont typeface="Wingdings" pitchFamily="2" charset="2"/>
              <a:buChar char="v"/>
            </a:pPr>
            <a:r>
              <a:rPr lang="en-US" altLang="ko-KR" sz="1200"/>
              <a:t>Edit </a:t>
            </a:r>
            <a:r>
              <a:rPr lang="ko-KR" altLang="en-US" sz="1200"/>
              <a:t>메뉴에서 </a:t>
            </a:r>
            <a:r>
              <a:rPr lang="en-US" altLang="ko-KR" sz="1200"/>
              <a:t>Duplicate</a:t>
            </a:r>
            <a:r>
              <a:rPr lang="ko-KR" altLang="en-US" sz="1200"/>
              <a:t>를 선택하여 선택된 노트의 복사본을 만들고 원본과 다른 위치에서 복사할 수 있다</a:t>
            </a:r>
            <a:r>
              <a:rPr lang="en-US" altLang="ko-KR" sz="1200"/>
              <a:t>. </a:t>
            </a:r>
          </a:p>
          <a:p>
            <a:pPr marL="457200" indent="-457200" algn="just">
              <a:lnSpc>
                <a:spcPct val="135000"/>
              </a:lnSpc>
              <a:buFont typeface="Wingdings" pitchFamily="2" charset="2"/>
              <a:buChar char="v"/>
            </a:pPr>
            <a:r>
              <a:rPr lang="en-US" altLang="ko-KR" sz="1200"/>
              <a:t>Edit </a:t>
            </a:r>
            <a:r>
              <a:rPr lang="ko-KR" altLang="en-US" sz="1200"/>
              <a:t>메뉴에서 </a:t>
            </a:r>
            <a:r>
              <a:rPr lang="en-US" altLang="ko-KR" sz="1200"/>
              <a:t>Repeat</a:t>
            </a:r>
            <a:r>
              <a:rPr lang="ko-KR" altLang="en-US" sz="1200"/>
              <a:t>를 선택하여 나타나는 대화상자에서 선택된 노트의 복사 수</a:t>
            </a:r>
          </a:p>
          <a:p>
            <a:pPr marL="457200" indent="-457200" algn="just">
              <a:lnSpc>
                <a:spcPct val="135000"/>
              </a:lnSpc>
              <a:buFont typeface="Wingdings" pitchFamily="2" charset="2"/>
              <a:buNone/>
            </a:pPr>
            <a:r>
              <a:rPr lang="ko-KR" altLang="en-US" sz="1200"/>
              <a:t>         를 설정하여 복사할 수 있다</a:t>
            </a:r>
            <a:r>
              <a:rPr lang="en-US" altLang="ko-KR" sz="1200"/>
              <a:t>.</a:t>
            </a:r>
            <a:r>
              <a:rPr lang="en-US" altLang="ko-KR"/>
              <a:t> </a:t>
            </a:r>
          </a:p>
          <a:p>
            <a:pPr marL="457200" indent="-457200" algn="just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</a:t>
            </a:r>
            <a:r>
              <a:rPr lang="ko-KR" altLang="en-US" sz="1200"/>
              <a:t>이 작업은 복사 기능과 유사하지만</a:t>
            </a:r>
            <a:r>
              <a:rPr lang="en-US" altLang="ko-KR" sz="1200"/>
              <a:t>, </a:t>
            </a:r>
            <a:r>
              <a:rPr lang="ko-KR" altLang="en-US" sz="1200"/>
              <a:t>복사의 숫자를 설정할 수 있다</a:t>
            </a:r>
            <a:r>
              <a:rPr lang="en-US" altLang="ko-KR" sz="1200"/>
              <a:t>.</a:t>
            </a:r>
            <a:r>
              <a:rPr lang="en-US" altLang="ko-KR" sz="1200">
                <a:latin typeface="Arial"/>
              </a:rPr>
              <a:t> </a:t>
            </a:r>
            <a:endParaRPr lang="en-US" altLang="ko-KR" sz="1200"/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endParaRPr lang="en-US" altLang="ko-KR" sz="1200"/>
          </a:p>
        </p:txBody>
      </p:sp>
      <p:sp>
        <p:nvSpPr>
          <p:cNvPr id="340997" name="AutoShape 5"/>
          <p:cNvSpPr>
            <a:spLocks noChangeArrowheads="1"/>
          </p:cNvSpPr>
          <p:nvPr/>
        </p:nvSpPr>
        <p:spPr bwMode="auto">
          <a:xfrm>
            <a:off x="649288" y="2217738"/>
            <a:ext cx="2114550" cy="322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en-US" altLang="ko-KR" sz="1100" b="1"/>
              <a:t>Note </a:t>
            </a:r>
            <a:r>
              <a:rPr lang="ko-KR" altLang="en-US" sz="1100" b="1"/>
              <a:t>복사및 반복하기</a:t>
            </a:r>
            <a:endParaRPr lang="ko-KR" altLang="en-US"/>
          </a:p>
        </p:txBody>
      </p:sp>
      <p:sp>
        <p:nvSpPr>
          <p:cNvPr id="340999" name="AutoShape 7"/>
          <p:cNvSpPr>
            <a:spLocks noChangeArrowheads="1"/>
          </p:cNvSpPr>
          <p:nvPr/>
        </p:nvSpPr>
        <p:spPr bwMode="auto">
          <a:xfrm>
            <a:off x="649288" y="5187950"/>
            <a:ext cx="2114550" cy="322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en-US" altLang="ko-KR" sz="1100" b="1"/>
              <a:t>Note </a:t>
            </a:r>
            <a:r>
              <a:rPr lang="ko-KR" altLang="en-US" sz="1100" b="1"/>
              <a:t>길이 조정하기</a:t>
            </a:r>
            <a:endParaRPr lang="ko-KR" altLang="en-US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633413" y="5683250"/>
            <a:ext cx="6226175" cy="181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노트의 시작점 또는 끝점에서 화살표 툴을 가져가면 양쪽 화살표가 나타난다</a:t>
            </a:r>
            <a:r>
              <a:rPr lang="en-US" altLang="ko-KR" sz="1200"/>
              <a:t>. </a:t>
            </a:r>
          </a:p>
          <a:p>
            <a:pPr marL="457200" indent="-457200" algn="just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</a:t>
            </a:r>
            <a:r>
              <a:rPr lang="ko-KR" altLang="en-US" sz="1200"/>
              <a:t>클릭한 후 드래그하여 노트의 길이를 조정할 수 있다</a:t>
            </a:r>
            <a:r>
              <a:rPr lang="en-US" altLang="ko-KR" sz="1200"/>
              <a:t>.</a:t>
            </a:r>
            <a:r>
              <a:rPr lang="en-US" altLang="ko-KR"/>
              <a:t> </a:t>
            </a:r>
          </a:p>
          <a:p>
            <a:pPr marL="457200" indent="-457200" algn="just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</a:t>
            </a:r>
            <a:r>
              <a:rPr lang="ko-KR" altLang="en-US" sz="1200"/>
              <a:t>이 방법을 사용하여 노트의 앞쪽 및 뒤쪽으로 각각 길이를 조정할 수 있다</a:t>
            </a:r>
            <a:r>
              <a:rPr lang="en-US" altLang="ko-KR" sz="1200"/>
              <a:t>. </a:t>
            </a:r>
            <a:r>
              <a:rPr lang="en-US" altLang="ko-KR" sz="1200">
                <a:latin typeface="Arial"/>
              </a:rPr>
              <a:t> </a:t>
            </a:r>
            <a:endParaRPr lang="en-US" altLang="ko-KR" sz="1200"/>
          </a:p>
          <a:p>
            <a:pPr marL="457200" indent="-457200" algn="just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노트 박스 내에서 연필 툴을 클릭하고 왼쪽 또는 오른쪽으로 드래그하여 노트의 길이를 늘이거나 줄일 수 있다</a:t>
            </a:r>
            <a:r>
              <a:rPr lang="en-US" altLang="ko-KR" sz="1200"/>
              <a:t>.</a:t>
            </a:r>
            <a:r>
              <a:rPr lang="en-US" altLang="ko-KR">
                <a:latin typeface="Arial"/>
              </a:rPr>
              <a:t> </a:t>
            </a:r>
            <a:r>
              <a:rPr lang="en-US" altLang="ko-KR"/>
              <a:t> </a:t>
            </a:r>
          </a:p>
          <a:p>
            <a:pPr marL="457200" indent="-457200" algn="just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노트를 선택하고 인포 라인에서 노트 길이를 직접 입력한다</a:t>
            </a:r>
            <a:r>
              <a:rPr lang="en-US" altLang="ko-KR" sz="12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AutoShape 2"/>
          <p:cNvSpPr>
            <a:spLocks noChangeArrowheads="1"/>
          </p:cNvSpPr>
          <p:nvPr/>
        </p:nvSpPr>
        <p:spPr bwMode="auto">
          <a:xfrm>
            <a:off x="352425" y="1174750"/>
            <a:ext cx="2127250" cy="404813"/>
          </a:xfrm>
          <a:prstGeom prst="roundRect">
            <a:avLst>
              <a:gd name="adj" fmla="val 16667"/>
            </a:avLst>
          </a:prstGeom>
          <a:solidFill>
            <a:srgbClr val="458CD1"/>
          </a:solidFill>
          <a:ln w="12700">
            <a:noFill/>
            <a:round/>
            <a:headEnd/>
            <a:tailEnd/>
          </a:ln>
          <a:effectLst/>
        </p:spPr>
        <p:txBody>
          <a:bodyPr wrap="none" lIns="100145" tIns="0" rIns="100145" bIns="0" anchor="ctr"/>
          <a:lstStyle/>
          <a:p>
            <a:pPr algn="ctr" defTabSz="1001713"/>
            <a:r>
              <a:rPr lang="en-US" altLang="ko-KR" sz="1400" b="1">
                <a:latin typeface="HY견고딕" pitchFamily="18" charset="-127"/>
                <a:ea typeface="HY견고딕" pitchFamily="18" charset="-127"/>
              </a:rPr>
              <a:t>I</a:t>
            </a:r>
            <a:r>
              <a:rPr lang="en-US" altLang="ko-KR" sz="1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400" b="1">
                <a:latin typeface="HY견고딕" pitchFamily="18" charset="-127"/>
                <a:ea typeface="HY견고딕" pitchFamily="18" charset="-127"/>
              </a:rPr>
              <a:t>미디 시퀸싱의 이해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558800" y="1770063"/>
            <a:ext cx="6226175" cy="68595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>
              <a:buFontTx/>
              <a:buAutoNum type="arabicPeriod"/>
            </a:pPr>
            <a:r>
              <a:rPr lang="ko-KR" altLang="en-US" sz="1400" b="1" dirty="0"/>
              <a:t>컴퓨터음악의 영역</a:t>
            </a:r>
          </a:p>
          <a:p>
            <a:pPr marL="914400" lvl="1" indent="-457200"/>
            <a:endParaRPr lang="ko-KR" altLang="en-US" sz="1400" b="1" dirty="0"/>
          </a:p>
          <a:p>
            <a:pPr marL="914400" lvl="1" indent="-457200"/>
            <a:r>
              <a:rPr lang="ko-KR" altLang="en-US" sz="1400" b="1" dirty="0"/>
              <a:t>   </a:t>
            </a:r>
            <a:r>
              <a:rPr lang="en-US" altLang="ko-KR" sz="1400" b="1" dirty="0"/>
              <a:t>1) </a:t>
            </a:r>
            <a:r>
              <a:rPr lang="ko-KR" altLang="en-US" sz="1400" b="1" dirty="0"/>
              <a:t>컴퓨터음악의 정의</a:t>
            </a:r>
            <a:r>
              <a:rPr lang="ko-KR" altLang="en-US" sz="1400" dirty="0"/>
              <a:t> </a:t>
            </a:r>
          </a:p>
          <a:p>
            <a:pPr marL="914400" lvl="1" indent="-457200"/>
            <a:endParaRPr lang="ko-KR" altLang="en-US" sz="1400" dirty="0"/>
          </a:p>
          <a:p>
            <a:pPr marL="914400" lvl="1" indent="-457200"/>
            <a:r>
              <a:rPr lang="ko-KR" altLang="en-US" sz="1400" dirty="0"/>
              <a:t> </a:t>
            </a:r>
            <a:r>
              <a:rPr lang="en-US" altLang="ko-KR" sz="1400" dirty="0"/>
              <a:t>-</a:t>
            </a:r>
            <a:r>
              <a:rPr lang="ko-KR" altLang="en-US" sz="1400" dirty="0"/>
              <a:t>초기의 컴퓨터음악은 컴퓨터 자체에서 발생된 음을 소재로 스튜디오에서 제작된 전자음악만을 의미하였다</a:t>
            </a:r>
            <a:r>
              <a:rPr lang="en-US" altLang="ko-KR" sz="1400" dirty="0"/>
              <a:t>.  </a:t>
            </a:r>
            <a:r>
              <a:rPr lang="ko-KR" altLang="en-US" sz="1400" dirty="0"/>
              <a:t>그리나 지금은 컴퓨터에 의해서 제어되는 음악에 관련된 </a:t>
            </a:r>
            <a:r>
              <a:rPr lang="ko-KR" altLang="en-US" sz="1400" dirty="0" err="1"/>
              <a:t>모든것을</a:t>
            </a:r>
            <a:r>
              <a:rPr lang="ko-KR" altLang="en-US" sz="1400" dirty="0"/>
              <a:t> 통칭하며 과학의 발달에 따른 컴퓨터음악의 정의는 더욱 확장될 전망이다</a:t>
            </a:r>
            <a:r>
              <a:rPr lang="en-US" altLang="ko-KR" sz="1400" dirty="0"/>
              <a:t>.</a:t>
            </a:r>
          </a:p>
          <a:p>
            <a:pPr marL="914400" lvl="1" indent="-457200"/>
            <a:endParaRPr lang="en-US" altLang="ko-KR" sz="1400" dirty="0"/>
          </a:p>
          <a:p>
            <a:pPr marL="914400" lvl="1" indent="-457200"/>
            <a:endParaRPr lang="en-US" altLang="ko-KR" sz="1400" dirty="0"/>
          </a:p>
          <a:p>
            <a:pPr marL="914400" lvl="1" indent="-457200"/>
            <a:endParaRPr lang="en-US" altLang="ko-KR" sz="1400" dirty="0"/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 dirty="0"/>
              <a:t>컴퓨터음악은 악보의 </a:t>
            </a:r>
            <a:r>
              <a:rPr lang="ko-KR" altLang="en-US" sz="1200" dirty="0" err="1"/>
              <a:t>기보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시퀸싱</a:t>
            </a:r>
            <a:r>
              <a:rPr lang="en-US" altLang="ko-KR" sz="1200" dirty="0"/>
              <a:t>(Sequencing)</a:t>
            </a:r>
            <a:r>
              <a:rPr lang="ko-KR" altLang="en-US" sz="1200" dirty="0"/>
              <a:t>을 위한 하드웨어 및 소프트웨어</a:t>
            </a:r>
            <a:r>
              <a:rPr lang="en-US" altLang="ko-KR" sz="1200" dirty="0"/>
              <a:t>, </a:t>
            </a:r>
            <a:r>
              <a:rPr lang="ko-KR" altLang="en-US" sz="1200" dirty="0"/>
              <a:t>컴퓨터음악에 의해 제어되는 음향기기 및 악기 등 넓은 영역을 포괄하고 있다</a:t>
            </a:r>
            <a:r>
              <a:rPr lang="en-US" altLang="ko-KR" sz="1200" dirty="0"/>
              <a:t>.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 dirty="0"/>
              <a:t>자동차 경적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벨소리</a:t>
            </a:r>
            <a:r>
              <a:rPr lang="en-US" altLang="ko-KR" sz="1200" dirty="0"/>
              <a:t>, </a:t>
            </a:r>
            <a:r>
              <a:rPr lang="ko-KR" altLang="en-US" sz="1200" dirty="0"/>
              <a:t>모기를 퇴치하는 음파발생기</a:t>
            </a:r>
            <a:r>
              <a:rPr lang="en-US" altLang="ko-KR" sz="1200" dirty="0"/>
              <a:t>, </a:t>
            </a:r>
            <a:r>
              <a:rPr lang="ko-KR" altLang="en-US" sz="1200" dirty="0"/>
              <a:t>일반 가전제품의 갖가지 기능을 알리는 소리 등을 비롯하여 </a:t>
            </a:r>
            <a:r>
              <a:rPr lang="ko-KR" altLang="en-US" sz="1200" dirty="0" err="1"/>
              <a:t>신디사이져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드럼머신</a:t>
            </a:r>
            <a:r>
              <a:rPr lang="en-US" altLang="ko-KR" sz="1200" dirty="0"/>
              <a:t>, </a:t>
            </a:r>
            <a:r>
              <a:rPr lang="ko-KR" altLang="en-US" sz="1200" dirty="0"/>
              <a:t>믹서</a:t>
            </a:r>
            <a:r>
              <a:rPr lang="en-US" altLang="ko-KR" sz="1200" dirty="0"/>
              <a:t>, </a:t>
            </a:r>
            <a:r>
              <a:rPr lang="ko-KR" altLang="en-US" sz="1200" dirty="0"/>
              <a:t>녹음기 및 심지어 고유한 악기까지도 컴퓨터로 제어할 수 있는 현 시점에서 볼 때 이들 모두가 </a:t>
            </a:r>
            <a:r>
              <a:rPr lang="ko-KR" altLang="en-US" sz="1200" dirty="0" err="1"/>
              <a:t>콤퓨터음악이라는</a:t>
            </a:r>
            <a:r>
              <a:rPr lang="ko-KR" altLang="en-US" sz="1200" dirty="0"/>
              <a:t> 정의 속에 포함될 수 있다</a:t>
            </a:r>
            <a:r>
              <a:rPr lang="en-US" altLang="ko-KR" sz="1200" dirty="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 b="1" u="sng" dirty="0"/>
              <a:t>일반적 의미의</a:t>
            </a:r>
            <a:r>
              <a:rPr lang="ko-KR" altLang="en-US" sz="1200" dirty="0"/>
              <a:t> 작곡</a:t>
            </a:r>
            <a:r>
              <a:rPr lang="en-US" altLang="ko-KR" sz="1200" dirty="0"/>
              <a:t>, </a:t>
            </a:r>
            <a:r>
              <a:rPr lang="ko-KR" altLang="en-US" sz="1200" dirty="0"/>
              <a:t>녹음</a:t>
            </a:r>
            <a:r>
              <a:rPr lang="en-US" altLang="ko-KR" sz="1200" dirty="0"/>
              <a:t>, </a:t>
            </a:r>
            <a:r>
              <a:rPr lang="ko-KR" altLang="en-US" sz="1200" dirty="0"/>
              <a:t>소리의 전달을 위한 신호 처리 등 음악의 발생</a:t>
            </a:r>
            <a:r>
              <a:rPr lang="en-US" altLang="ko-KR" sz="1200" dirty="0"/>
              <a:t>, </a:t>
            </a:r>
            <a:r>
              <a:rPr lang="ko-KR" altLang="en-US" sz="1200" dirty="0"/>
              <a:t>소통</a:t>
            </a:r>
            <a:r>
              <a:rPr lang="en-US" altLang="ko-KR" sz="1200" dirty="0"/>
              <a:t>, </a:t>
            </a:r>
            <a:r>
              <a:rPr lang="ko-KR" altLang="en-US" sz="1200" dirty="0"/>
              <a:t>전개 과정의 모두가 컴퓨터로 제어가 가능하며 컴퓨터음악의 영역은 영상과 가상현실의 영역까지 확장되고 있다</a:t>
            </a:r>
            <a:r>
              <a:rPr lang="en-US" altLang="ko-KR" sz="1200" dirty="0"/>
              <a:t>.   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 dirty="0"/>
              <a:t>우리들 주변의 여러 가지 음악과 효과음</a:t>
            </a:r>
            <a:r>
              <a:rPr lang="en-US" altLang="ko-KR" sz="1200" dirty="0"/>
              <a:t>, </a:t>
            </a:r>
            <a:r>
              <a:rPr lang="ko-KR" altLang="en-US" sz="1200" dirty="0"/>
              <a:t>방송의 광고음악이나 영화의 </a:t>
            </a:r>
            <a:r>
              <a:rPr lang="ko-KR" altLang="en-US" sz="1200" dirty="0" err="1"/>
              <a:t>배경음악등</a:t>
            </a:r>
            <a:r>
              <a:rPr lang="ko-KR" altLang="en-US" sz="1200" dirty="0"/>
              <a:t> 이미 여러 분야에서 컴퓨터를 이용한 음악의 구현이 보편화되어 가고 있다</a:t>
            </a:r>
            <a:r>
              <a:rPr lang="en-US" altLang="ko-KR" sz="1200" dirty="0"/>
              <a:t>.           </a:t>
            </a:r>
            <a:r>
              <a:rPr lang="ko-KR" altLang="en-US" sz="1200" dirty="0"/>
              <a:t>이렇게 컴퓨터에 의한 음악이 급속도로 보급되고 있는 이유는 적은 비용으로 수준 높은 음의 세계를 펼칠 수 있기 때문이며</a:t>
            </a:r>
            <a:r>
              <a:rPr lang="en-US" altLang="ko-KR" sz="1200" dirty="0"/>
              <a:t>, </a:t>
            </a:r>
            <a:r>
              <a:rPr lang="ko-KR" altLang="en-US" sz="1200" dirty="0"/>
              <a:t>컴퓨터를 이용하여 다양하고 편리하게 소리를 편집할 수 있기 때문이다</a:t>
            </a:r>
            <a:r>
              <a:rPr lang="en-US" altLang="ko-KR" sz="1200" dirty="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 dirty="0"/>
              <a:t>컴퓨터를 음악적 도구로 사용하면 사용자들이 새로운 소리를 만들어 낼 수도 있으며 이러한 소리를 하나의 악기로 사용하여 음악을 만들 수가 있기 때문에 기존의 악기를 통해서는 나타낼 수 없는 새로운 세계를 표현할 수 있다</a:t>
            </a:r>
          </a:p>
          <a:p>
            <a:pPr marL="914400" lvl="1" indent="-457200">
              <a:lnSpc>
                <a:spcPct val="135000"/>
              </a:lnSpc>
              <a:buFont typeface="Wingdings" pitchFamily="2" charset="2"/>
              <a:buNone/>
            </a:pPr>
            <a:endParaRPr lang="en-US" altLang="ko-KR" sz="1200" dirty="0"/>
          </a:p>
        </p:txBody>
      </p:sp>
      <p:sp>
        <p:nvSpPr>
          <p:cNvPr id="187398" name="AutoShape 6"/>
          <p:cNvSpPr>
            <a:spLocks noChangeArrowheads="1"/>
          </p:cNvSpPr>
          <p:nvPr/>
        </p:nvSpPr>
        <p:spPr bwMode="auto">
          <a:xfrm>
            <a:off x="693738" y="3748088"/>
            <a:ext cx="2114550" cy="322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ko-KR" altLang="en-US" sz="1100" b="1"/>
              <a:t>넓은 의미의 컴퓨터 음악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AutoShape 2"/>
          <p:cNvSpPr>
            <a:spLocks noChangeArrowheads="1"/>
          </p:cNvSpPr>
          <p:nvPr/>
        </p:nvSpPr>
        <p:spPr bwMode="auto">
          <a:xfrm>
            <a:off x="352425" y="1174750"/>
            <a:ext cx="2127250" cy="404813"/>
          </a:xfrm>
          <a:prstGeom prst="roundRect">
            <a:avLst>
              <a:gd name="adj" fmla="val 16667"/>
            </a:avLst>
          </a:prstGeom>
          <a:solidFill>
            <a:srgbClr val="458CD1"/>
          </a:solidFill>
          <a:ln w="12700">
            <a:noFill/>
            <a:round/>
            <a:headEnd/>
            <a:tailEnd/>
          </a:ln>
          <a:effectLst/>
        </p:spPr>
        <p:txBody>
          <a:bodyPr wrap="none" lIns="100145" tIns="0" rIns="100145" bIns="0" anchor="ctr"/>
          <a:lstStyle/>
          <a:p>
            <a:pPr algn="ctr" defTabSz="1001713"/>
            <a:r>
              <a:rPr lang="en-US" altLang="ko-KR" sz="1400" b="1">
                <a:latin typeface="HY견고딕" pitchFamily="18" charset="-127"/>
                <a:ea typeface="HY견고딕" pitchFamily="18" charset="-127"/>
              </a:rPr>
              <a:t>I</a:t>
            </a:r>
            <a:r>
              <a:rPr lang="en-US" altLang="ko-KR" sz="1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400" b="1">
                <a:latin typeface="HY견고딕" pitchFamily="18" charset="-127"/>
                <a:ea typeface="HY견고딕" pitchFamily="18" charset="-127"/>
              </a:rPr>
              <a:t>미디 시퀸싱의 이해</a:t>
            </a: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352425" y="1498600"/>
            <a:ext cx="6564313" cy="855027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558800" y="1770063"/>
            <a:ext cx="6226175" cy="8402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>
              <a:buFontTx/>
              <a:buAutoNum type="arabicPeriod"/>
            </a:pPr>
            <a:r>
              <a:rPr lang="ko-KR" altLang="en-US" sz="1400" b="1"/>
              <a:t>컴퓨터음악의 영역</a:t>
            </a:r>
          </a:p>
          <a:p>
            <a:pPr marL="914400" lvl="1" indent="-457200"/>
            <a:endParaRPr lang="ko-KR" altLang="en-US" sz="1400" b="1"/>
          </a:p>
          <a:p>
            <a:pPr marL="914400" lvl="1" indent="-457200"/>
            <a:r>
              <a:rPr lang="ko-KR" altLang="en-US" sz="1400" b="1"/>
              <a:t>   </a:t>
            </a:r>
            <a:r>
              <a:rPr lang="en-US" altLang="ko-KR" sz="1400" b="1"/>
              <a:t>2) </a:t>
            </a:r>
            <a:r>
              <a:rPr lang="ko-KR" altLang="en-US" sz="1400" b="1"/>
              <a:t>컴퓨터 사양</a:t>
            </a:r>
            <a:r>
              <a:rPr lang="ko-KR" altLang="en-US" sz="1400"/>
              <a:t> </a:t>
            </a:r>
          </a:p>
          <a:p>
            <a:pPr marL="914400" lvl="1" indent="-457200"/>
            <a:r>
              <a:rPr lang="ko-KR" altLang="en-US" sz="1400"/>
              <a:t> </a:t>
            </a:r>
            <a:r>
              <a:rPr lang="en-US" altLang="ko-KR" sz="1400"/>
              <a:t>-</a:t>
            </a:r>
            <a:r>
              <a:rPr lang="ko-KR" altLang="en-US" sz="1400"/>
              <a:t>컴퓨터는 도구이다</a:t>
            </a:r>
            <a:r>
              <a:rPr lang="en-US" altLang="ko-KR" sz="1400"/>
              <a:t>.  </a:t>
            </a:r>
            <a:r>
              <a:rPr lang="ko-KR" altLang="en-US" sz="1400"/>
              <a:t>같은 칼이라도 수술용 칼은 날까로워야하지만 빵을 자르는 칼은 수술용 칼과는 다른 기능을 요구한다</a:t>
            </a:r>
            <a:r>
              <a:rPr lang="en-US" altLang="ko-KR" sz="1400"/>
              <a:t>.  </a:t>
            </a:r>
            <a:r>
              <a:rPr lang="ko-KR" altLang="en-US" sz="1400"/>
              <a:t>컴퓨터를 어떤 용도로 사용할 것인가에 따라 컴퓨터 사양이 달라지는데 가장 중요한 사양은 메인보드와 </a:t>
            </a:r>
            <a:r>
              <a:rPr lang="en-US" altLang="ko-KR" sz="1400"/>
              <a:t>CPU, Ram, </a:t>
            </a:r>
            <a:r>
              <a:rPr lang="ko-KR" altLang="en-US" sz="1400"/>
              <a:t>그래픽카드이다</a:t>
            </a:r>
            <a:r>
              <a:rPr lang="en-US" altLang="ko-KR" sz="1400"/>
              <a:t>.</a:t>
            </a:r>
          </a:p>
          <a:p>
            <a:pPr marL="914400" lvl="1" indent="-457200"/>
            <a:endParaRPr lang="en-US" altLang="ko-KR" sz="1400"/>
          </a:p>
          <a:p>
            <a:pPr marL="914400" lvl="1" indent="-457200"/>
            <a:endParaRPr lang="en-US" altLang="ko-KR" sz="1400"/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미디작업을 위한 컴퓨터는 녹음이나 음향편집을 위한 컴퓨터에 비해 하드웨어의 종류와 성능이 크게 영향을 받지 않는다</a:t>
            </a:r>
            <a:r>
              <a:rPr lang="en-US" altLang="ko-KR" sz="1200"/>
              <a:t>.  </a:t>
            </a:r>
            <a:r>
              <a:rPr lang="ko-KR" altLang="en-US" sz="1200"/>
              <a:t>이는 미디신호의 데이터 크기가 음향이나 영상신호에 비해 매우 작기 때문이다</a:t>
            </a:r>
            <a:r>
              <a:rPr lang="en-US" altLang="ko-KR" sz="1200"/>
              <a:t>.  </a:t>
            </a:r>
            <a:r>
              <a:rPr lang="ko-KR" altLang="en-US" sz="1200"/>
              <a:t>따라서 컴퓨터의 종류는 </a:t>
            </a:r>
            <a:r>
              <a:rPr lang="en-US" altLang="ko-KR" sz="1200"/>
              <a:t>PC </a:t>
            </a:r>
            <a:r>
              <a:rPr lang="ko-KR" altLang="en-US" sz="1200"/>
              <a:t>나 </a:t>
            </a:r>
            <a:r>
              <a:rPr lang="en-US" altLang="ko-KR" sz="1200"/>
              <a:t>Apple(</a:t>
            </a:r>
            <a:r>
              <a:rPr lang="ko-KR" altLang="en-US" sz="1200"/>
              <a:t>매킨토시</a:t>
            </a:r>
            <a:r>
              <a:rPr lang="en-US" altLang="ko-KR" sz="1200"/>
              <a:t>) </a:t>
            </a:r>
            <a:r>
              <a:rPr lang="ko-KR" altLang="en-US" sz="1200"/>
              <a:t>무엇을 사용해도 무방하며 단지 사용하려는 미디시퀸서에 따라 컴퓨터 종류를 결정하면 된다</a:t>
            </a:r>
            <a:r>
              <a:rPr lang="en-US" altLang="ko-KR" sz="1200"/>
              <a:t>.  PC</a:t>
            </a:r>
            <a:r>
              <a:rPr lang="ko-KR" altLang="en-US" sz="1200"/>
              <a:t>와 맥에서 사용할 수 있는 시퀸서의 종류로는 </a:t>
            </a:r>
            <a:r>
              <a:rPr lang="en-US" altLang="ko-KR" sz="1200"/>
              <a:t>Sonar(PC), Logic(PC/MAC), Cubase(PC/MAC), Performer(MAC)</a:t>
            </a:r>
            <a:r>
              <a:rPr lang="ko-KR" altLang="en-US" sz="1200"/>
              <a:t>등이 있다</a:t>
            </a:r>
            <a:r>
              <a:rPr lang="en-US" altLang="ko-KR" sz="1200"/>
              <a:t>.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과거의 도스용이나 </a:t>
            </a:r>
            <a:r>
              <a:rPr lang="en-US" altLang="ko-KR" sz="1200"/>
              <a:t>Window 3.1</a:t>
            </a:r>
            <a:r>
              <a:rPr lang="ko-KR" altLang="en-US" sz="1200"/>
              <a:t>용 </a:t>
            </a:r>
            <a:r>
              <a:rPr lang="en-US" altLang="ko-KR" sz="1200"/>
              <a:t>Cakewalk</a:t>
            </a:r>
            <a:r>
              <a:rPr lang="ko-KR" altLang="en-US" sz="1200"/>
              <a:t>와 같이 순수하게 미디시퀸싱만을 목적으로 하는 프로그램은 그 옛날 </a:t>
            </a:r>
            <a:r>
              <a:rPr lang="en-US" altLang="ko-KR" sz="1200"/>
              <a:t>286/386 </a:t>
            </a:r>
            <a:r>
              <a:rPr lang="ko-KR" altLang="en-US" sz="1200"/>
              <a:t>컴퓨터에서도 전혀 어려움이 없었다</a:t>
            </a:r>
            <a:r>
              <a:rPr lang="en-US" altLang="ko-KR" sz="1200"/>
              <a:t>.  </a:t>
            </a:r>
            <a:r>
              <a:rPr lang="ko-KR" altLang="en-US" sz="1200"/>
              <a:t>그러나 최근에는 서라운드 입체음향 편집기능</a:t>
            </a:r>
            <a:r>
              <a:rPr lang="en-US" altLang="ko-KR" sz="1200"/>
              <a:t>, </a:t>
            </a:r>
            <a:r>
              <a:rPr lang="ko-KR" altLang="en-US" sz="1200"/>
              <a:t>가상악기</a:t>
            </a:r>
            <a:r>
              <a:rPr lang="en-US" altLang="ko-KR" sz="1200"/>
              <a:t>(</a:t>
            </a:r>
            <a:r>
              <a:rPr lang="ko-KR" altLang="en-US" sz="1200"/>
              <a:t>버츄얼 신스</a:t>
            </a:r>
            <a:r>
              <a:rPr lang="en-US" altLang="ko-KR" sz="1200"/>
              <a:t>)</a:t>
            </a:r>
            <a:r>
              <a:rPr lang="ko-KR" altLang="en-US" sz="1200"/>
              <a:t>등을 모두 포함하고 있으므로 상당히 높은 사양과 안정적인 컴퓨터를 요구한다</a:t>
            </a:r>
            <a:r>
              <a:rPr lang="en-US" altLang="ko-KR" sz="1200"/>
              <a:t>.  </a:t>
            </a:r>
            <a:r>
              <a:rPr lang="ko-KR" altLang="en-US" sz="1200"/>
              <a:t>따라서 컴퓨터의 사양은 사용하고자 하는 프로그램이 무엇인가에 따라 성능을 강화해 주면 된다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일반적으로 </a:t>
            </a:r>
            <a:r>
              <a:rPr lang="en-US" altLang="ko-KR" sz="1200"/>
              <a:t>PC</a:t>
            </a:r>
            <a:r>
              <a:rPr lang="ko-KR" altLang="en-US" sz="1200"/>
              <a:t>의 경우에 최소 펜티엄 </a:t>
            </a:r>
            <a:r>
              <a:rPr lang="en-US" altLang="ko-KR" sz="1200"/>
              <a:t>ll </a:t>
            </a:r>
            <a:r>
              <a:rPr lang="ko-KR" altLang="en-US" sz="1200"/>
              <a:t>급 이상의 </a:t>
            </a:r>
            <a:r>
              <a:rPr lang="en-US" altLang="ko-KR" sz="1200"/>
              <a:t>CPU</a:t>
            </a:r>
            <a:r>
              <a:rPr lang="ko-KR" altLang="en-US" sz="1200"/>
              <a:t>가 필요하다고 제시되어 있지만 최근의 추세에 따라 펜티엄 </a:t>
            </a:r>
            <a:r>
              <a:rPr lang="en-US" altLang="ko-KR" sz="1200"/>
              <a:t>IV</a:t>
            </a:r>
            <a:r>
              <a:rPr lang="ko-KR" altLang="en-US" sz="1200"/>
              <a:t>를 선택해야 한다</a:t>
            </a:r>
            <a:r>
              <a:rPr lang="en-US" altLang="ko-KR" sz="1200"/>
              <a:t>.  </a:t>
            </a:r>
            <a:r>
              <a:rPr lang="ko-KR" altLang="en-US" sz="1200"/>
              <a:t>단</a:t>
            </a:r>
            <a:r>
              <a:rPr lang="en-US" altLang="ko-KR" sz="1200"/>
              <a:t>, </a:t>
            </a:r>
            <a:r>
              <a:rPr lang="ko-KR" altLang="en-US" sz="1200"/>
              <a:t>메인보드 칩셋은 인텔 칩셋을 강력히 추천한다</a:t>
            </a:r>
            <a:r>
              <a:rPr lang="en-US" altLang="ko-KR" sz="1200"/>
              <a:t>.  </a:t>
            </a:r>
            <a:r>
              <a:rPr lang="ko-KR" altLang="en-US" sz="1200"/>
              <a:t>다른 칩셋의 경우에는 프로그램 설치 및 작동 중에 문제가 발생되는 경우가 종종 있고 대부분의 컴퓨터음악 프로그램 제작 회사들이 인텔 칩셋을 기본적으로 요구하는 경우가 많기 때문이다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컴퓨터음악을 하면서 발생되는 가장 큰 문제는 </a:t>
            </a:r>
            <a:r>
              <a:rPr lang="en-US" altLang="ko-KR" sz="1200"/>
              <a:t>IRQ </a:t>
            </a:r>
            <a:r>
              <a:rPr lang="ko-KR" altLang="en-US" sz="1200"/>
              <a:t>충돌이다</a:t>
            </a:r>
            <a:r>
              <a:rPr lang="en-US" altLang="ko-KR" sz="1200"/>
              <a:t>.  </a:t>
            </a:r>
            <a:r>
              <a:rPr lang="ko-KR" altLang="en-US" sz="1200"/>
              <a:t>기본적인 사운드카드 외에 미디 인터페이스</a:t>
            </a:r>
            <a:r>
              <a:rPr lang="en-US" altLang="ko-KR" sz="1200"/>
              <a:t>, </a:t>
            </a:r>
            <a:r>
              <a:rPr lang="ko-KR" altLang="en-US" sz="1200"/>
              <a:t>오디오 카드</a:t>
            </a:r>
            <a:r>
              <a:rPr lang="en-US" altLang="ko-KR" sz="1200"/>
              <a:t>, TV</a:t>
            </a:r>
            <a:r>
              <a:rPr lang="ko-KR" altLang="en-US" sz="1200"/>
              <a:t>수신카드등 강제로 설정된 </a:t>
            </a:r>
            <a:r>
              <a:rPr lang="en-US" altLang="ko-KR" sz="1200"/>
              <a:t>IRQ</a:t>
            </a:r>
            <a:r>
              <a:rPr lang="ko-KR" altLang="en-US" sz="1200"/>
              <a:t>간에 충돌이 생겨 작동을 안 하는 경우가 많기 때문이다</a:t>
            </a:r>
            <a:r>
              <a:rPr lang="en-US" altLang="ko-KR" sz="1200"/>
              <a:t>. </a:t>
            </a:r>
            <a:r>
              <a:rPr lang="ko-KR" altLang="en-US" sz="1200"/>
              <a:t>이것은 주로 확장카드에 포함된 드라이버를 설치하고 설정을 바꾸어 보거나 </a:t>
            </a:r>
            <a:r>
              <a:rPr lang="en-US" altLang="ko-KR" sz="1200"/>
              <a:t>Window</a:t>
            </a:r>
            <a:r>
              <a:rPr lang="ko-KR" altLang="en-US" sz="1200"/>
              <a:t>의 장치관리자에서 해결이 됙도 하지만 체계화된 해결 방법은 없다</a:t>
            </a:r>
            <a:r>
              <a:rPr lang="en-US" altLang="ko-KR" sz="1200"/>
              <a:t>.  </a:t>
            </a:r>
            <a:r>
              <a:rPr lang="ko-KR" altLang="en-US" sz="1200"/>
              <a:t>확장카드의 제조회사에 문의하거나 전문가의 도움을 받는 것이 가장 좋은 방법이다</a:t>
            </a:r>
            <a:r>
              <a:rPr lang="en-US" altLang="ko-KR" sz="1200"/>
              <a:t>.   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멀티미디어회사나 방송국</a:t>
            </a:r>
            <a:r>
              <a:rPr lang="en-US" altLang="ko-KR" sz="1200"/>
              <a:t>, </a:t>
            </a:r>
            <a:r>
              <a:rPr lang="ko-KR" altLang="en-US" sz="1200"/>
              <a:t>뮤직스튜디오</a:t>
            </a:r>
            <a:r>
              <a:rPr lang="en-US" altLang="ko-KR" sz="1200"/>
              <a:t>, </a:t>
            </a:r>
            <a:r>
              <a:rPr lang="ko-KR" altLang="en-US" sz="1200"/>
              <a:t>포스트 스튜디오</a:t>
            </a:r>
            <a:r>
              <a:rPr lang="en-US" altLang="ko-KR" sz="1200"/>
              <a:t>, </a:t>
            </a:r>
            <a:r>
              <a:rPr lang="ko-KR" altLang="en-US" sz="1200"/>
              <a:t>관공서등에선 </a:t>
            </a:r>
            <a:r>
              <a:rPr lang="en-US" altLang="ko-KR" sz="1200"/>
              <a:t>HP, DELL, BOXX</a:t>
            </a:r>
            <a:r>
              <a:rPr lang="ko-KR" altLang="en-US" sz="1200"/>
              <a:t>등의 멀티미디어 전문 워크스테이션급을 사용한다</a:t>
            </a:r>
            <a:r>
              <a:rPr lang="en-US" altLang="ko-KR" sz="1200"/>
              <a:t>.</a:t>
            </a:r>
          </a:p>
          <a:p>
            <a:pPr marL="914400" lvl="1" indent="-457200">
              <a:lnSpc>
                <a:spcPct val="135000"/>
              </a:lnSpc>
              <a:buFont typeface="Wingdings" pitchFamily="2" charset="2"/>
              <a:buNone/>
            </a:pPr>
            <a:endParaRPr lang="en-US" altLang="ko-KR" sz="1200"/>
          </a:p>
        </p:txBody>
      </p:sp>
      <p:sp>
        <p:nvSpPr>
          <p:cNvPr id="302085" name="AutoShape 5"/>
          <p:cNvSpPr>
            <a:spLocks noChangeArrowheads="1"/>
          </p:cNvSpPr>
          <p:nvPr/>
        </p:nvSpPr>
        <p:spPr bwMode="auto">
          <a:xfrm>
            <a:off x="604838" y="3389313"/>
            <a:ext cx="2114550" cy="320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ko-KR" altLang="en-US" sz="1100" b="1"/>
              <a:t>컴퓨터 음악을 위한 컴퓨터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AutoShape 2"/>
          <p:cNvSpPr>
            <a:spLocks noChangeArrowheads="1"/>
          </p:cNvSpPr>
          <p:nvPr/>
        </p:nvSpPr>
        <p:spPr bwMode="auto">
          <a:xfrm>
            <a:off x="352425" y="1174750"/>
            <a:ext cx="2127250" cy="404813"/>
          </a:xfrm>
          <a:prstGeom prst="roundRect">
            <a:avLst>
              <a:gd name="adj" fmla="val 16667"/>
            </a:avLst>
          </a:prstGeom>
          <a:solidFill>
            <a:srgbClr val="458CD1"/>
          </a:solidFill>
          <a:ln w="12700">
            <a:noFill/>
            <a:round/>
            <a:headEnd/>
            <a:tailEnd/>
          </a:ln>
          <a:effectLst/>
        </p:spPr>
        <p:txBody>
          <a:bodyPr wrap="none" lIns="100145" tIns="0" rIns="100145" bIns="0" anchor="ctr"/>
          <a:lstStyle/>
          <a:p>
            <a:pPr algn="ctr" defTabSz="1001713"/>
            <a:r>
              <a:rPr lang="en-US" altLang="ko-KR" sz="1400" b="1">
                <a:latin typeface="HY견고딕" pitchFamily="18" charset="-127"/>
                <a:ea typeface="HY견고딕" pitchFamily="18" charset="-127"/>
              </a:rPr>
              <a:t>I</a:t>
            </a:r>
            <a:r>
              <a:rPr lang="en-US" altLang="ko-KR" sz="1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400" b="1">
                <a:latin typeface="HY견고딕" pitchFamily="18" charset="-127"/>
                <a:ea typeface="HY견고딕" pitchFamily="18" charset="-127"/>
              </a:rPr>
              <a:t>미디 시퀸싱의 이해</a:t>
            </a: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558800" y="1770063"/>
            <a:ext cx="6226175" cy="6089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>
              <a:buFontTx/>
              <a:buAutoNum type="arabicPeriod"/>
            </a:pPr>
            <a:r>
              <a:rPr lang="ko-KR" altLang="en-US" sz="1400" b="1"/>
              <a:t>컴퓨터음악의 영역</a:t>
            </a:r>
          </a:p>
          <a:p>
            <a:pPr marL="914400" lvl="1" indent="-457200"/>
            <a:endParaRPr lang="ko-KR" altLang="en-US" sz="1400" b="1"/>
          </a:p>
          <a:p>
            <a:pPr marL="914400" lvl="1" indent="-457200"/>
            <a:r>
              <a:rPr lang="ko-KR" altLang="en-US" sz="1400" b="1"/>
              <a:t>   </a:t>
            </a:r>
            <a:r>
              <a:rPr lang="en-US" altLang="ko-KR" sz="1400" b="1"/>
              <a:t>3) </a:t>
            </a:r>
            <a:r>
              <a:rPr lang="ko-KR" altLang="en-US" sz="1400" b="1"/>
              <a:t>컴퓨터음악 프로그램</a:t>
            </a:r>
            <a:r>
              <a:rPr lang="ko-KR" altLang="en-US" sz="1400"/>
              <a:t> </a:t>
            </a:r>
          </a:p>
          <a:p>
            <a:pPr marL="914400" lvl="1" indent="-457200"/>
            <a:endParaRPr lang="ko-KR" altLang="en-US" sz="1400"/>
          </a:p>
          <a:p>
            <a:pPr marL="914400" lvl="1" indent="-457200"/>
            <a:r>
              <a:rPr lang="ko-KR" altLang="en-US" sz="1400"/>
              <a:t> </a:t>
            </a:r>
            <a:r>
              <a:rPr lang="en-US" altLang="ko-KR" sz="1400"/>
              <a:t>-</a:t>
            </a:r>
            <a:r>
              <a:rPr lang="ko-KR" altLang="en-US" sz="1400"/>
              <a:t>일반적으로 컴퓨터음악 프로그램은 시퀸싱 프로그램</a:t>
            </a:r>
            <a:r>
              <a:rPr lang="en-US" altLang="ko-KR" sz="1400"/>
              <a:t>, </a:t>
            </a:r>
            <a:r>
              <a:rPr lang="ko-KR" altLang="en-US" sz="1400"/>
              <a:t>노테이션 프로그램</a:t>
            </a:r>
            <a:r>
              <a:rPr lang="en-US" altLang="ko-KR" sz="1400"/>
              <a:t>, </a:t>
            </a:r>
            <a:r>
              <a:rPr lang="ko-KR" altLang="en-US" sz="1400"/>
              <a:t>오디오 레코딩 프로그램 등으로 나뉜다</a:t>
            </a:r>
            <a:r>
              <a:rPr lang="en-US" altLang="ko-KR" sz="1400"/>
              <a:t>.  </a:t>
            </a:r>
            <a:r>
              <a:rPr lang="ko-KR" altLang="en-US" sz="1400"/>
              <a:t>초기에는 이러한 구분이 상당히 명확했으나</a:t>
            </a:r>
            <a:r>
              <a:rPr lang="en-US" altLang="ko-KR" sz="1400"/>
              <a:t>, </a:t>
            </a:r>
            <a:r>
              <a:rPr lang="ko-KR" altLang="en-US" sz="1400"/>
              <a:t>최근에 와서는 하나의 프로그램 안에 다양한 기능을 포함하다보니 이러한 구분 자체의 의미가 적어졌다고 말할 수 있다</a:t>
            </a:r>
            <a:r>
              <a:rPr lang="en-US" altLang="ko-KR" sz="1400"/>
              <a:t>.</a:t>
            </a:r>
          </a:p>
          <a:p>
            <a:pPr marL="914400" lvl="1" indent="-457200"/>
            <a:endParaRPr lang="en-US" altLang="ko-KR" sz="1400"/>
          </a:p>
          <a:p>
            <a:pPr marL="914400" lvl="1" indent="-457200"/>
            <a:endParaRPr lang="en-US" altLang="ko-KR" sz="1400"/>
          </a:p>
          <a:p>
            <a:pPr marL="914400" lvl="1" indent="-457200"/>
            <a:endParaRPr lang="en-US" altLang="ko-KR" sz="1400"/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시퀸싱 프로그램이란 컴퓨터를 이용하여 음악을 만들고 이를 연주하고 녹음하는 프로그램을 말한다</a:t>
            </a:r>
            <a:r>
              <a:rPr lang="en-US" altLang="ko-KR" sz="1200"/>
              <a:t>.  </a:t>
            </a:r>
            <a:r>
              <a:rPr lang="ko-KR" altLang="en-US" sz="1200"/>
              <a:t>이런 시퀸싱 프로그램을 사용하면 미디악기를 연주하거나 마우스로 클릭하여 입력한 </a:t>
            </a:r>
            <a:r>
              <a:rPr lang="en-US" altLang="ko-KR" sz="1200"/>
              <a:t>MIDI </a:t>
            </a:r>
            <a:r>
              <a:rPr lang="ko-KR" altLang="en-US" sz="1200"/>
              <a:t>데이터를 컴퓨터에 저장할 수 있으므로 음악 만드는 작업을 쉽고 효울적으로 할 수 있다</a:t>
            </a:r>
            <a:r>
              <a:rPr lang="en-US" altLang="ko-KR" sz="1200"/>
              <a:t>.  </a:t>
            </a:r>
            <a:r>
              <a:rPr lang="ko-KR" altLang="en-US" sz="1200"/>
              <a:t>또한 컴퓨터에 저장된 </a:t>
            </a:r>
            <a:r>
              <a:rPr lang="en-US" altLang="ko-KR" sz="1200"/>
              <a:t>MIDI </a:t>
            </a:r>
            <a:r>
              <a:rPr lang="ko-KR" altLang="en-US" sz="1200"/>
              <a:t>데이터를 </a:t>
            </a:r>
            <a:r>
              <a:rPr lang="en-US" altLang="ko-KR" sz="1200"/>
              <a:t>MIDI Out</a:t>
            </a:r>
            <a:r>
              <a:rPr lang="ko-KR" altLang="en-US" sz="1200"/>
              <a:t>을 통해 통합적으로 또는 개별적으로 음원으로 전송하여 언제든지 자신이 만든 음악을 연주자의 도움 없이도 재생할 수 있다</a:t>
            </a:r>
            <a:r>
              <a:rPr lang="en-US" altLang="ko-KR" sz="1200"/>
              <a:t>.  </a:t>
            </a:r>
            <a:r>
              <a:rPr lang="ko-KR" altLang="en-US" sz="1200"/>
              <a:t>따라서 컴퓨터음악을 배우기 위한 가장 기본적인 프로그램이 바로 시퀸싱 프로그램이다</a:t>
            </a:r>
            <a:r>
              <a:rPr lang="en-US" altLang="ko-KR" sz="1200"/>
              <a:t>.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최근에는 단순히 미디시퀸싱 기능만을 가진 소프트웨어는 거의 없으며 대부분이 음향녹음 및 편집기능을 포함하고 있다</a:t>
            </a:r>
            <a:r>
              <a:rPr lang="en-US" altLang="ko-KR" sz="1200"/>
              <a:t>.  </a:t>
            </a:r>
            <a:r>
              <a:rPr lang="ko-KR" altLang="en-US" sz="1200"/>
              <a:t>또한 오디오클립을 일정한 단위로 무한 반복시키는 </a:t>
            </a:r>
            <a:r>
              <a:rPr lang="en-US" altLang="ko-KR" sz="1200"/>
              <a:t>(Loop)</a:t>
            </a:r>
            <a:r>
              <a:rPr lang="ko-KR" altLang="en-US" sz="1200"/>
              <a:t>기능을 추가하여 적은 용량으로 막강한 사운드를 구현할 수 있는 오디오 시퀸싱이 가능해졌으며 적어도 영상을 재생할 수 있는 기능을 기본으로 탑재하고 있다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대표적인 시퀸싱 프로그램으로는 </a:t>
            </a:r>
            <a:r>
              <a:rPr lang="en-US" altLang="ko-KR" sz="1200"/>
              <a:t>Cakewalk</a:t>
            </a:r>
            <a:r>
              <a:rPr lang="ko-KR" altLang="en-US" sz="1200"/>
              <a:t>사의 </a:t>
            </a:r>
            <a:r>
              <a:rPr lang="en-US" altLang="ko-KR" sz="1200"/>
              <a:t>Sonar, Emagic</a:t>
            </a:r>
            <a:r>
              <a:rPr lang="ko-KR" altLang="en-US" sz="1200"/>
              <a:t>사의 </a:t>
            </a:r>
            <a:r>
              <a:rPr lang="en-US" altLang="ko-KR" sz="1200"/>
              <a:t>Logic, Steinberg</a:t>
            </a:r>
            <a:r>
              <a:rPr lang="ko-KR" altLang="en-US" sz="1200"/>
              <a:t>사의 </a:t>
            </a:r>
            <a:r>
              <a:rPr lang="en-US" altLang="ko-KR" sz="1200"/>
              <a:t>Cubase, Motu</a:t>
            </a:r>
            <a:r>
              <a:rPr lang="ko-KR" altLang="en-US" sz="1200"/>
              <a:t>사의 </a:t>
            </a:r>
            <a:r>
              <a:rPr lang="en-US" altLang="ko-KR" sz="1200"/>
              <a:t>Digital Performer</a:t>
            </a:r>
            <a:r>
              <a:rPr lang="ko-KR" altLang="en-US" sz="1200"/>
              <a:t>등이 있다</a:t>
            </a:r>
            <a:r>
              <a:rPr lang="en-US" altLang="ko-KR" sz="1200"/>
              <a:t>.    </a:t>
            </a:r>
          </a:p>
        </p:txBody>
      </p:sp>
      <p:sp>
        <p:nvSpPr>
          <p:cNvPr id="303109" name="AutoShape 5"/>
          <p:cNvSpPr>
            <a:spLocks noChangeArrowheads="1"/>
          </p:cNvSpPr>
          <p:nvPr/>
        </p:nvSpPr>
        <p:spPr bwMode="auto">
          <a:xfrm>
            <a:off x="693738" y="3884613"/>
            <a:ext cx="2565400" cy="320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ko-KR" altLang="en-US" sz="1100" b="1"/>
              <a:t>시퀸싱 프로그램 </a:t>
            </a:r>
            <a:r>
              <a:rPr lang="en-US" altLang="ko-KR" sz="1100" b="1"/>
              <a:t>(Sequencing Program)</a:t>
            </a:r>
          </a:p>
        </p:txBody>
      </p:sp>
      <p:pic>
        <p:nvPicPr>
          <p:cNvPr id="303110" name="Picture 6" descr="cub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938" y="7980363"/>
            <a:ext cx="1574800" cy="1333500"/>
          </a:xfrm>
          <a:prstGeom prst="rect">
            <a:avLst/>
          </a:prstGeom>
          <a:noFill/>
        </p:spPr>
      </p:pic>
      <p:pic>
        <p:nvPicPr>
          <p:cNvPr id="303111" name="Picture 7" descr="Log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4938" y="7980363"/>
            <a:ext cx="1709737" cy="1349375"/>
          </a:xfrm>
          <a:prstGeom prst="rect">
            <a:avLst/>
          </a:prstGeom>
          <a:noFill/>
        </p:spPr>
      </p:pic>
      <p:pic>
        <p:nvPicPr>
          <p:cNvPr id="303112" name="Picture 8" descr="Son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7956550"/>
            <a:ext cx="1755775" cy="146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AutoShape 2"/>
          <p:cNvSpPr>
            <a:spLocks noChangeArrowheads="1"/>
          </p:cNvSpPr>
          <p:nvPr/>
        </p:nvSpPr>
        <p:spPr bwMode="auto">
          <a:xfrm>
            <a:off x="352425" y="1174750"/>
            <a:ext cx="2127250" cy="404813"/>
          </a:xfrm>
          <a:prstGeom prst="roundRect">
            <a:avLst>
              <a:gd name="adj" fmla="val 16667"/>
            </a:avLst>
          </a:prstGeom>
          <a:solidFill>
            <a:srgbClr val="458CD1"/>
          </a:solidFill>
          <a:ln w="12700">
            <a:noFill/>
            <a:round/>
            <a:headEnd/>
            <a:tailEnd/>
          </a:ln>
          <a:effectLst/>
        </p:spPr>
        <p:txBody>
          <a:bodyPr wrap="none" lIns="100145" tIns="0" rIns="100145" bIns="0" anchor="ctr"/>
          <a:lstStyle/>
          <a:p>
            <a:pPr algn="ctr" defTabSz="1001713"/>
            <a:r>
              <a:rPr lang="en-US" altLang="ko-KR" sz="1400" b="1">
                <a:latin typeface="HY견고딕" pitchFamily="18" charset="-127"/>
                <a:ea typeface="HY견고딕" pitchFamily="18" charset="-127"/>
              </a:rPr>
              <a:t>I</a:t>
            </a:r>
            <a:r>
              <a:rPr lang="en-US" altLang="ko-KR" sz="1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400" b="1">
                <a:latin typeface="HY견고딕" pitchFamily="18" charset="-127"/>
                <a:ea typeface="HY견고딕" pitchFamily="18" charset="-127"/>
              </a:rPr>
              <a:t>미디 시퀸싱의 이해</a:t>
            </a: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423863" y="2308225"/>
            <a:ext cx="6226175" cy="350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/>
            <a:endParaRPr lang="en-US" altLang="ko-KR" sz="1400"/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노테이션 프로그램이란 악보 사보용 프로그램이다</a:t>
            </a:r>
            <a:r>
              <a:rPr lang="en-US" altLang="ko-KR" sz="1200"/>
              <a:t>.  </a:t>
            </a:r>
            <a:r>
              <a:rPr lang="ko-KR" altLang="en-US" sz="1200"/>
              <a:t>즉 작곡을 하기 위해 악상이 떠오르면 일단 오선지 위에 옯기고 다시 연주를 하고 수정을 하는데 이러한 일련의 과정을 연주와 동시에 악보를 사보 할 수 있는 기능을 가진 프로그램을 말한다</a:t>
            </a:r>
            <a:r>
              <a:rPr lang="en-US" altLang="ko-KR" sz="1200"/>
              <a:t>.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노테이션 프로그램이 시퀸싱 프로그램과 다른 것은 입력한 데이터를 미디로 출력하여 연주를 듣는 것이 목적이 아니고</a:t>
            </a:r>
            <a:r>
              <a:rPr lang="en-US" altLang="ko-KR" sz="1200"/>
              <a:t>, </a:t>
            </a:r>
            <a:r>
              <a:rPr lang="ko-KR" altLang="en-US" sz="1200"/>
              <a:t>작곡한 음악을 악보</a:t>
            </a:r>
            <a:r>
              <a:rPr lang="en-US" altLang="ko-KR" sz="1200"/>
              <a:t>(Score)</a:t>
            </a:r>
            <a:r>
              <a:rPr lang="ko-KR" altLang="en-US" sz="1200"/>
              <a:t>형태로 정교하게 출력하는 것이 주목적이라는 것이다</a:t>
            </a:r>
            <a:r>
              <a:rPr lang="en-US" altLang="ko-KR" sz="1200"/>
              <a:t>.  </a:t>
            </a:r>
            <a:r>
              <a:rPr lang="ko-KR" altLang="en-US" sz="1200"/>
              <a:t>따라서 음악을 세밀하게 표현하기 위한 컨트롤 기능이 부족한 대신에</a:t>
            </a:r>
            <a:r>
              <a:rPr lang="en-US" altLang="ko-KR" sz="1200"/>
              <a:t>, </a:t>
            </a:r>
            <a:r>
              <a:rPr lang="ko-KR" altLang="en-US" sz="1200"/>
              <a:t>악보를 원하는 형태로 출판하는 편집기능이 강화되어 있고 악보출력을 위한 다양한 음표</a:t>
            </a:r>
            <a:r>
              <a:rPr lang="en-US" altLang="ko-KR" sz="1200"/>
              <a:t>(Note)</a:t>
            </a:r>
            <a:r>
              <a:rPr lang="ko-KR" altLang="en-US" sz="1200"/>
              <a:t>와 음악기호 폰트들이 포함되어 있다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미디시퀸싱으로 작곡과 연주가 가능하므로 작곡가가 연주자에게 악보를 줄 필요가 없게 되어 음악을 악보화 하는 작업을 소홀이 여기는 경우가 많지만 컴퓨터음악가는 적어도 자신의 음악적 아이디어를 악보로 남기는 작업을 게을리 해서는 안 된다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대표적인 노테이션 프로그램으로는 </a:t>
            </a:r>
            <a:r>
              <a:rPr lang="en-US" altLang="ko-KR" sz="1200"/>
              <a:t>Finale, Sibelius, Encore</a:t>
            </a:r>
            <a:r>
              <a:rPr lang="ko-KR" altLang="en-US" sz="1200"/>
              <a:t>등이 있다</a:t>
            </a:r>
          </a:p>
        </p:txBody>
      </p:sp>
      <p:sp>
        <p:nvSpPr>
          <p:cNvPr id="305157" name="AutoShape 5"/>
          <p:cNvSpPr>
            <a:spLocks noChangeArrowheads="1"/>
          </p:cNvSpPr>
          <p:nvPr/>
        </p:nvSpPr>
        <p:spPr bwMode="auto">
          <a:xfrm>
            <a:off x="558800" y="1857375"/>
            <a:ext cx="2565400" cy="322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ko-KR" altLang="en-US" sz="1100" b="1"/>
              <a:t>노테이션 프로그램 </a:t>
            </a:r>
            <a:r>
              <a:rPr lang="en-US" altLang="ko-KR" sz="1100" b="1"/>
              <a:t>(Notation Program)</a:t>
            </a:r>
          </a:p>
        </p:txBody>
      </p:sp>
      <p:pic>
        <p:nvPicPr>
          <p:cNvPr id="305161" name="Picture 9" descr="sibeli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6180138"/>
            <a:ext cx="1935163" cy="1644650"/>
          </a:xfrm>
          <a:prstGeom prst="rect">
            <a:avLst/>
          </a:prstGeom>
          <a:noFill/>
        </p:spPr>
      </p:pic>
      <p:pic>
        <p:nvPicPr>
          <p:cNvPr id="305162" name="Picture 10" descr="enc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963" y="7980363"/>
            <a:ext cx="1981200" cy="1695450"/>
          </a:xfrm>
          <a:prstGeom prst="rect">
            <a:avLst/>
          </a:prstGeom>
          <a:noFill/>
        </p:spPr>
      </p:pic>
      <p:pic>
        <p:nvPicPr>
          <p:cNvPr id="305163" name="Picture 11" descr="Fin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1925" y="6122988"/>
            <a:ext cx="2024063" cy="171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AutoShape 2"/>
          <p:cNvSpPr>
            <a:spLocks noChangeArrowheads="1"/>
          </p:cNvSpPr>
          <p:nvPr/>
        </p:nvSpPr>
        <p:spPr bwMode="auto">
          <a:xfrm>
            <a:off x="352425" y="1174750"/>
            <a:ext cx="2127250" cy="404813"/>
          </a:xfrm>
          <a:prstGeom prst="roundRect">
            <a:avLst>
              <a:gd name="adj" fmla="val 16667"/>
            </a:avLst>
          </a:prstGeom>
          <a:solidFill>
            <a:srgbClr val="458CD1"/>
          </a:solidFill>
          <a:ln w="12700">
            <a:noFill/>
            <a:round/>
            <a:headEnd/>
            <a:tailEnd/>
          </a:ln>
          <a:effectLst/>
        </p:spPr>
        <p:txBody>
          <a:bodyPr wrap="none" lIns="100145" tIns="0" rIns="100145" bIns="0" anchor="ctr"/>
          <a:lstStyle/>
          <a:p>
            <a:pPr algn="ctr" defTabSz="1001713"/>
            <a:r>
              <a:rPr lang="en-US" altLang="ko-KR" sz="1400" b="1">
                <a:latin typeface="HY견고딕" pitchFamily="18" charset="-127"/>
                <a:ea typeface="HY견고딕" pitchFamily="18" charset="-127"/>
              </a:rPr>
              <a:t>I</a:t>
            </a:r>
            <a:r>
              <a:rPr lang="en-US" altLang="ko-KR" sz="1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400" b="1">
                <a:latin typeface="HY견고딕" pitchFamily="18" charset="-127"/>
                <a:ea typeface="HY견고딕" pitchFamily="18" charset="-127"/>
              </a:rPr>
              <a:t>미디 시퀸싱의 이해</a:t>
            </a:r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423863" y="2308225"/>
            <a:ext cx="6226175" cy="4733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/>
            <a:endParaRPr lang="en-US" altLang="ko-KR" sz="1400"/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컴퓨터음악의 영역이 미디시퀸싱을 이용한 작곡과 연주에서 그치지 않고 일반 오디오의 녹음 및 편집까지 영역이 넓어지면서 이와 관련된 많은 프로그램들이 쏟아져 나오고 있다</a:t>
            </a:r>
            <a:r>
              <a:rPr lang="en-US" altLang="ko-KR" sz="1200"/>
              <a:t>.  </a:t>
            </a:r>
            <a:r>
              <a:rPr lang="ko-KR" altLang="en-US" sz="1200"/>
              <a:t>즉 목소리와 각종 악기의 연주소리를 디지털화 하여 컴퓨터의 하드디스크에 저장하고</a:t>
            </a:r>
            <a:r>
              <a:rPr lang="en-US" altLang="ko-KR" sz="1200"/>
              <a:t>, </a:t>
            </a:r>
            <a:r>
              <a:rPr lang="ko-KR" altLang="en-US" sz="1200"/>
              <a:t>이를 다시 불러내어 다양한 편집을 하여 최종적인 결과물</a:t>
            </a:r>
            <a:r>
              <a:rPr lang="en-US" altLang="ko-KR" sz="1200"/>
              <a:t>(</a:t>
            </a:r>
            <a:r>
              <a:rPr lang="ko-KR" altLang="en-US" sz="1200"/>
              <a:t>음반</a:t>
            </a:r>
            <a:r>
              <a:rPr lang="en-US" altLang="ko-KR" sz="1200"/>
              <a:t>)</a:t>
            </a:r>
            <a:r>
              <a:rPr lang="ko-KR" altLang="en-US" sz="1200"/>
              <a:t>을 만드는데 사용되는 프로그램이다</a:t>
            </a:r>
            <a:r>
              <a:rPr lang="en-US" altLang="ko-KR" sz="1200"/>
              <a:t>.  </a:t>
            </a:r>
            <a:r>
              <a:rPr lang="ko-KR" altLang="en-US" sz="1200"/>
              <a:t>이러한 프로그램은 소프트웨어 단독으로 사용되기보다는 각종 하드웨어 </a:t>
            </a:r>
            <a:r>
              <a:rPr lang="en-US" altLang="ko-KR" sz="1200"/>
              <a:t>DAW(Digital Audio Workstation)</a:t>
            </a:r>
            <a:r>
              <a:rPr lang="ko-KR" altLang="en-US" sz="1200"/>
              <a:t>와 연계되어 사용되는 경우가 많기 때문에 </a:t>
            </a:r>
            <a:r>
              <a:rPr lang="en-US" altLang="ko-KR" sz="1200"/>
              <a:t>DAW</a:t>
            </a:r>
            <a:r>
              <a:rPr lang="ko-KR" altLang="en-US" sz="1200"/>
              <a:t>와의 호환성 및 안정성</a:t>
            </a:r>
            <a:r>
              <a:rPr lang="en-US" altLang="ko-KR" sz="1200"/>
              <a:t>, </a:t>
            </a:r>
            <a:r>
              <a:rPr lang="ko-KR" altLang="en-US" sz="1200"/>
              <a:t>그리고 경제성등을 고려하여 프로그램을 선택해야 한다</a:t>
            </a:r>
            <a:r>
              <a:rPr lang="en-US" altLang="ko-KR" sz="1200"/>
              <a:t>.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최근에는 시퀸싱 프로그램에서도 오디오의 녹음 및 편집기능을 지원하고 있으며</a:t>
            </a:r>
            <a:r>
              <a:rPr lang="en-US" altLang="ko-KR" sz="1200"/>
              <a:t>, </a:t>
            </a:r>
            <a:r>
              <a:rPr lang="ko-KR" altLang="en-US" sz="1200"/>
              <a:t>녹음전용 프로그램은 역으로 시퀸싱 기능을 지원하고 있는 실정이다</a:t>
            </a:r>
            <a:r>
              <a:rPr lang="en-US" altLang="ko-KR" sz="1200"/>
              <a:t>.  </a:t>
            </a:r>
            <a:r>
              <a:rPr lang="ko-KR" altLang="en-US" sz="1200"/>
              <a:t>아울러 </a:t>
            </a:r>
            <a:r>
              <a:rPr lang="en-US" altLang="ko-KR" sz="1200"/>
              <a:t>DVD, </a:t>
            </a:r>
            <a:r>
              <a:rPr lang="ko-KR" altLang="en-US" sz="1200"/>
              <a:t>디지털방송</a:t>
            </a:r>
            <a:r>
              <a:rPr lang="en-US" altLang="ko-KR" sz="1200"/>
              <a:t>, </a:t>
            </a:r>
            <a:r>
              <a:rPr lang="ko-KR" altLang="en-US" sz="1200"/>
              <a:t>영화 등의 첨단영상문화가 활성화되면서 영상과 서라운드 음향등을 녹음 편집할 수 있는 프로그램들이 출시되고 있으며</a:t>
            </a:r>
            <a:r>
              <a:rPr lang="en-US" altLang="ko-KR" sz="1200"/>
              <a:t>, </a:t>
            </a:r>
            <a:r>
              <a:rPr lang="ko-KR" altLang="en-US" sz="1200"/>
              <a:t>기존의 음향편집 프로그램도 영상편집기능을 강화시키고 있다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대표적인 녹음 및 음향편집 프로그램에는 디지털녹음의 스튜디오의 표준이라고 할 수 있는 </a:t>
            </a:r>
            <a:r>
              <a:rPr lang="en-US" altLang="ko-KR" sz="1200"/>
              <a:t>Digidesign</a:t>
            </a:r>
            <a:r>
              <a:rPr lang="ko-KR" altLang="en-US" sz="1200"/>
              <a:t>사의 </a:t>
            </a:r>
            <a:r>
              <a:rPr lang="en-US" altLang="ko-KR" sz="1200"/>
              <a:t>Protools</a:t>
            </a:r>
            <a:r>
              <a:rPr lang="ko-KR" altLang="en-US" sz="1200"/>
              <a:t>를 비롯하여 </a:t>
            </a:r>
            <a:r>
              <a:rPr lang="en-US" altLang="ko-KR" sz="1200"/>
              <a:t>Magix</a:t>
            </a:r>
            <a:r>
              <a:rPr lang="ko-KR" altLang="en-US" sz="1200"/>
              <a:t>사의 </a:t>
            </a:r>
            <a:r>
              <a:rPr lang="en-US" altLang="ko-KR" sz="1200"/>
              <a:t>Samplutude</a:t>
            </a:r>
            <a:r>
              <a:rPr lang="ko-KR" altLang="en-US" sz="1200"/>
              <a:t>등이 있다</a:t>
            </a:r>
            <a:r>
              <a:rPr lang="en-US" altLang="ko-KR" sz="1200"/>
              <a:t>.  A/V </a:t>
            </a:r>
            <a:r>
              <a:rPr lang="ko-KR" altLang="en-US" sz="1200"/>
              <a:t>편집을 위한 프로그램 </a:t>
            </a:r>
            <a:r>
              <a:rPr lang="en-US" altLang="ko-KR" sz="1200"/>
              <a:t>(NLE) </a:t>
            </a:r>
            <a:r>
              <a:rPr lang="ko-KR" altLang="en-US" sz="1200"/>
              <a:t>으로는 영화산업의 표준이라고 할 수 있는 고가의 </a:t>
            </a:r>
            <a:r>
              <a:rPr lang="en-US" altLang="ko-KR" sz="1200"/>
              <a:t>Avid </a:t>
            </a:r>
            <a:r>
              <a:rPr lang="ko-KR" altLang="en-US" sz="1200"/>
              <a:t>시스템</a:t>
            </a:r>
            <a:r>
              <a:rPr lang="en-US" altLang="ko-KR" sz="1200"/>
              <a:t>, Apple</a:t>
            </a:r>
            <a:r>
              <a:rPr lang="ko-KR" altLang="en-US" sz="1200"/>
              <a:t>의 </a:t>
            </a:r>
            <a:r>
              <a:rPr lang="en-US" altLang="ko-KR" sz="1200"/>
              <a:t>Final Cut Pro, Adobe</a:t>
            </a:r>
            <a:r>
              <a:rPr lang="ko-KR" altLang="en-US" sz="1200"/>
              <a:t>사의 </a:t>
            </a:r>
            <a:r>
              <a:rPr lang="en-US" altLang="ko-KR" sz="1200"/>
              <a:t>Permiere, Sony</a:t>
            </a:r>
            <a:r>
              <a:rPr lang="ko-KR" altLang="en-US" sz="1200"/>
              <a:t>사의 </a:t>
            </a:r>
            <a:r>
              <a:rPr lang="en-US" altLang="ko-KR" sz="1200"/>
              <a:t>Vegas + DVD</a:t>
            </a:r>
            <a:r>
              <a:rPr lang="ko-KR" altLang="en-US" sz="1200"/>
              <a:t>등의 있다</a:t>
            </a:r>
          </a:p>
        </p:txBody>
      </p:sp>
      <p:sp>
        <p:nvSpPr>
          <p:cNvPr id="306181" name="AutoShape 5"/>
          <p:cNvSpPr>
            <a:spLocks noChangeArrowheads="1"/>
          </p:cNvSpPr>
          <p:nvPr/>
        </p:nvSpPr>
        <p:spPr bwMode="auto">
          <a:xfrm>
            <a:off x="514350" y="1903413"/>
            <a:ext cx="4681538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ko-KR" altLang="en-US" sz="1100" b="1"/>
              <a:t>녹음 및 음향편집 프로그램 </a:t>
            </a:r>
            <a:r>
              <a:rPr lang="en-US" altLang="ko-KR" sz="1100" b="1"/>
              <a:t>(Recording and Sound Editing Progranm)</a:t>
            </a:r>
          </a:p>
        </p:txBody>
      </p:sp>
      <p:pic>
        <p:nvPicPr>
          <p:cNvPr id="306185" name="Picture 9" descr="Final C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4063" y="7485063"/>
            <a:ext cx="2249487" cy="1300162"/>
          </a:xfrm>
          <a:prstGeom prst="rect">
            <a:avLst/>
          </a:prstGeom>
          <a:noFill/>
        </p:spPr>
      </p:pic>
      <p:pic>
        <p:nvPicPr>
          <p:cNvPr id="306186" name="Picture 10" descr="Protoo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7394575"/>
            <a:ext cx="1979613" cy="1673225"/>
          </a:xfrm>
          <a:prstGeom prst="rect">
            <a:avLst/>
          </a:prstGeom>
          <a:noFill/>
        </p:spPr>
      </p:pic>
      <p:pic>
        <p:nvPicPr>
          <p:cNvPr id="306187" name="Picture 11" descr="av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875" y="7575550"/>
            <a:ext cx="1620838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AutoShape 2"/>
          <p:cNvSpPr>
            <a:spLocks noChangeArrowheads="1"/>
          </p:cNvSpPr>
          <p:nvPr/>
        </p:nvSpPr>
        <p:spPr bwMode="auto">
          <a:xfrm>
            <a:off x="352425" y="1174750"/>
            <a:ext cx="2127250" cy="404813"/>
          </a:xfrm>
          <a:prstGeom prst="roundRect">
            <a:avLst>
              <a:gd name="adj" fmla="val 16667"/>
            </a:avLst>
          </a:prstGeom>
          <a:solidFill>
            <a:srgbClr val="458CD1"/>
          </a:solidFill>
          <a:ln w="12700">
            <a:noFill/>
            <a:round/>
            <a:headEnd/>
            <a:tailEnd/>
          </a:ln>
          <a:effectLst/>
        </p:spPr>
        <p:txBody>
          <a:bodyPr wrap="none" lIns="100145" tIns="0" rIns="100145" bIns="0" anchor="ctr"/>
          <a:lstStyle/>
          <a:p>
            <a:pPr algn="ctr" defTabSz="1001713"/>
            <a:r>
              <a:rPr lang="en-US" altLang="ko-KR" sz="1400" b="1">
                <a:latin typeface="HY견고딕" pitchFamily="18" charset="-127"/>
                <a:ea typeface="HY견고딕" pitchFamily="18" charset="-127"/>
              </a:rPr>
              <a:t>I</a:t>
            </a:r>
            <a:r>
              <a:rPr lang="en-US" altLang="ko-KR" sz="1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400" b="1">
                <a:latin typeface="HY견고딕" pitchFamily="18" charset="-127"/>
                <a:ea typeface="HY견고딕" pitchFamily="18" charset="-127"/>
              </a:rPr>
              <a:t>미디 시퀸싱의 이해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379413" y="2128838"/>
            <a:ext cx="6226175" cy="4489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/>
            <a:endParaRPr lang="en-US" altLang="ko-KR" sz="1400"/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미디로 연주되는 음원소리나 목소리</a:t>
            </a:r>
            <a:r>
              <a:rPr lang="en-US" altLang="ko-KR" sz="1200"/>
              <a:t>, </a:t>
            </a:r>
            <a:r>
              <a:rPr lang="ko-KR" altLang="en-US" sz="1200"/>
              <a:t>악기소리 등에 음향효과를 주기위한 이펙팅 작업을 위해서 일반적으로 외장형기기</a:t>
            </a:r>
            <a:r>
              <a:rPr lang="en-US" altLang="ko-KR" sz="1200"/>
              <a:t>(outboard)</a:t>
            </a:r>
            <a:r>
              <a:rPr lang="ko-KR" altLang="en-US" sz="1200"/>
              <a:t>를 연결해야한다</a:t>
            </a:r>
            <a:r>
              <a:rPr lang="en-US" altLang="ko-KR" sz="1200"/>
              <a:t>.  </a:t>
            </a:r>
            <a:r>
              <a:rPr lang="ko-KR" altLang="en-US" sz="1200"/>
              <a:t>그러나 디지털 기술의 발달로 고가의 </a:t>
            </a:r>
            <a:r>
              <a:rPr lang="en-US" altLang="ko-KR" sz="1200"/>
              <a:t>Outboard </a:t>
            </a:r>
            <a:r>
              <a:rPr lang="ko-KR" altLang="en-US" sz="1200"/>
              <a:t>기능을 소프트웨어적으로 구현하여 기기의 유지</a:t>
            </a:r>
            <a:r>
              <a:rPr lang="en-US" altLang="ko-KR" sz="1200"/>
              <a:t>, </a:t>
            </a:r>
            <a:r>
              <a:rPr lang="ko-KR" altLang="en-US" sz="1200"/>
              <a:t>보수 및 케이블연결등에 전혀 신경 쓸 필요가 없이 단지 모니터 상에서 마우스 조작만으로 사용할 수 있게 되었다</a:t>
            </a:r>
            <a:r>
              <a:rPr lang="en-US" altLang="ko-KR" sz="1200"/>
              <a:t>.  </a:t>
            </a:r>
            <a:r>
              <a:rPr lang="ko-KR" altLang="en-US" sz="1200"/>
              <a:t>이와 같이 외장 시그널 프로세서나 신디사이져를 컴퓨터상에서 소프트웨어적으로 구현하여 시퀸싱이나 테코딩 프로그램에서 불러들여 사용되는 프로그램을 플러그인</a:t>
            </a:r>
            <a:r>
              <a:rPr lang="en-US" altLang="ko-KR" sz="1200"/>
              <a:t>(Plug In)</a:t>
            </a:r>
            <a:r>
              <a:rPr lang="ko-KR" altLang="en-US" sz="1200"/>
              <a:t>프로그램이라고 한다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플러그인은 그 용어가 나타내듯이 독립적으로는 사용하지 못하고 플러그인을 실행시킬 수 있는 호스트 프로그램이 반드시 필요하다</a:t>
            </a:r>
            <a:r>
              <a:rPr lang="en-US" altLang="ko-KR" sz="1200"/>
              <a:t>.  </a:t>
            </a:r>
            <a:r>
              <a:rPr lang="ko-KR" altLang="en-US" sz="1200"/>
              <a:t>전문 스튜디오나 홈 스튜디오 모두 장비의 디지털화가 빠르게 진행됨에 따라 아날로그 형태의 </a:t>
            </a:r>
            <a:r>
              <a:rPr lang="en-US" altLang="ko-KR" sz="1200"/>
              <a:t>Outboard</a:t>
            </a:r>
            <a:r>
              <a:rPr lang="ko-KR" altLang="en-US" sz="1200"/>
              <a:t>가 점점 퇴조하고 다양한 플러그인들이 홍수처럼 쏟아지고 있다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그러나 프로그램에 모든 플러그인을 다 사용할 수 있는 것은 아니다</a:t>
            </a:r>
            <a:r>
              <a:rPr lang="en-US" altLang="ko-KR" sz="1200"/>
              <a:t>.  </a:t>
            </a:r>
            <a:r>
              <a:rPr lang="ko-KR" altLang="en-US" sz="1200"/>
              <a:t>즉 호스트 프로그램과 플러그인을 지원하는지 반드시 확인해야 한다</a:t>
            </a:r>
            <a:r>
              <a:rPr lang="en-US" altLang="ko-KR" sz="1200"/>
              <a:t>.  </a:t>
            </a:r>
            <a:r>
              <a:rPr lang="ko-KR" altLang="en-US" sz="1200"/>
              <a:t>플러그인의 규격에는 </a:t>
            </a:r>
            <a:r>
              <a:rPr lang="en-US" altLang="ko-KR" sz="1200"/>
              <a:t>Protools TDM </a:t>
            </a:r>
            <a:r>
              <a:rPr lang="ko-KR" altLang="en-US" sz="1200"/>
              <a:t>포멧을 지원하는 </a:t>
            </a:r>
            <a:r>
              <a:rPr lang="en-US" altLang="ko-KR" sz="1200"/>
              <a:t>TDM </a:t>
            </a:r>
            <a:r>
              <a:rPr lang="ko-KR" altLang="en-US" sz="1200"/>
              <a:t>플러그인과 </a:t>
            </a:r>
            <a:r>
              <a:rPr lang="en-US" altLang="ko-KR" sz="1200"/>
              <a:t>Protools LE </a:t>
            </a:r>
            <a:r>
              <a:rPr lang="ko-KR" altLang="en-US" sz="1200"/>
              <a:t>포멧을 지원하는 </a:t>
            </a:r>
            <a:r>
              <a:rPr lang="en-US" altLang="ko-KR" sz="1200"/>
              <a:t>RTAS</a:t>
            </a:r>
            <a:r>
              <a:rPr lang="ko-KR" altLang="en-US" sz="1200"/>
              <a:t>플러그인</a:t>
            </a:r>
            <a:r>
              <a:rPr lang="en-US" altLang="ko-KR" sz="1200"/>
              <a:t>, Steinberg</a:t>
            </a:r>
            <a:r>
              <a:rPr lang="ko-KR" altLang="en-US" sz="1200"/>
              <a:t>사의 </a:t>
            </a:r>
            <a:r>
              <a:rPr lang="en-US" altLang="ko-KR" sz="1200"/>
              <a:t>ASIO </a:t>
            </a:r>
            <a:r>
              <a:rPr lang="ko-KR" altLang="en-US" sz="1200"/>
              <a:t>프로토콜 포멧을 지원하는 </a:t>
            </a:r>
            <a:r>
              <a:rPr lang="en-US" altLang="ko-KR" sz="1200"/>
              <a:t>VST </a:t>
            </a:r>
            <a:r>
              <a:rPr lang="ko-KR" altLang="en-US" sz="1200"/>
              <a:t>프러그인</a:t>
            </a:r>
            <a:r>
              <a:rPr lang="en-US" altLang="ko-KR" sz="1200"/>
              <a:t>, MOTU</a:t>
            </a:r>
            <a:r>
              <a:rPr lang="ko-KR" altLang="en-US" sz="1200"/>
              <a:t>사의 </a:t>
            </a:r>
            <a:r>
              <a:rPr lang="en-US" altLang="ko-KR" sz="1200"/>
              <a:t>Digital Performer </a:t>
            </a:r>
            <a:r>
              <a:rPr lang="ko-KR" altLang="en-US" sz="1200"/>
              <a:t>포멧을 지원하는 </a:t>
            </a:r>
            <a:r>
              <a:rPr lang="en-US" altLang="ko-KR" sz="1200"/>
              <a:t>MAS</a:t>
            </a:r>
            <a:r>
              <a:rPr lang="ko-KR" altLang="en-US" sz="1200"/>
              <a:t>플러그인</a:t>
            </a:r>
            <a:r>
              <a:rPr lang="en-US" altLang="ko-KR" sz="1200"/>
              <a:t>, MS</a:t>
            </a:r>
            <a:r>
              <a:rPr lang="ko-KR" altLang="en-US" sz="1200"/>
              <a:t>사의 </a:t>
            </a:r>
            <a:r>
              <a:rPr lang="en-US" altLang="ko-KR" sz="1200"/>
              <a:t>Window </a:t>
            </a:r>
            <a:r>
              <a:rPr lang="ko-KR" altLang="en-US" sz="1200"/>
              <a:t>포멧을 지원하는 </a:t>
            </a:r>
            <a:r>
              <a:rPr lang="en-US" altLang="ko-KR" sz="1200"/>
              <a:t>DirectX </a:t>
            </a:r>
            <a:r>
              <a:rPr lang="ko-KR" altLang="en-US" sz="1200"/>
              <a:t>플러그인 등이 있다</a:t>
            </a:r>
            <a:r>
              <a:rPr lang="en-US" altLang="ko-KR" sz="1200"/>
              <a:t>.</a:t>
            </a:r>
          </a:p>
        </p:txBody>
      </p:sp>
      <p:sp>
        <p:nvSpPr>
          <p:cNvPr id="307205" name="AutoShape 5"/>
          <p:cNvSpPr>
            <a:spLocks noChangeArrowheads="1"/>
          </p:cNvSpPr>
          <p:nvPr/>
        </p:nvSpPr>
        <p:spPr bwMode="auto">
          <a:xfrm>
            <a:off x="604838" y="1857375"/>
            <a:ext cx="2835275" cy="322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ko-KR" altLang="en-US" sz="1100" b="1"/>
              <a:t>플러그인 프로그램 </a:t>
            </a:r>
            <a:r>
              <a:rPr lang="en-US" altLang="ko-KR" sz="1100" b="1"/>
              <a:t>(Plug-In Progranm)</a:t>
            </a:r>
          </a:p>
        </p:txBody>
      </p:sp>
      <p:pic>
        <p:nvPicPr>
          <p:cNvPr id="307210" name="Picture 10" descr="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738" y="6584950"/>
            <a:ext cx="5670550" cy="1697038"/>
          </a:xfrm>
          <a:prstGeom prst="rect">
            <a:avLst/>
          </a:prstGeom>
          <a:noFill/>
        </p:spPr>
      </p:pic>
      <p:pic>
        <p:nvPicPr>
          <p:cNvPr id="307211" name="Picture 11" descr="RT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8385175"/>
            <a:ext cx="6210300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AutoShape 2"/>
          <p:cNvSpPr>
            <a:spLocks noChangeArrowheads="1"/>
          </p:cNvSpPr>
          <p:nvPr/>
        </p:nvSpPr>
        <p:spPr bwMode="auto">
          <a:xfrm>
            <a:off x="352425" y="1174750"/>
            <a:ext cx="2127250" cy="404813"/>
          </a:xfrm>
          <a:prstGeom prst="roundRect">
            <a:avLst>
              <a:gd name="adj" fmla="val 16667"/>
            </a:avLst>
          </a:prstGeom>
          <a:solidFill>
            <a:srgbClr val="458CD1"/>
          </a:solidFill>
          <a:ln w="12700">
            <a:noFill/>
            <a:round/>
            <a:headEnd/>
            <a:tailEnd/>
          </a:ln>
          <a:effectLst/>
        </p:spPr>
        <p:txBody>
          <a:bodyPr wrap="none" lIns="100145" tIns="0" rIns="100145" bIns="0" anchor="ctr"/>
          <a:lstStyle/>
          <a:p>
            <a:pPr algn="ctr" defTabSz="1001713"/>
            <a:r>
              <a:rPr lang="en-US" altLang="ko-KR" sz="1400" b="1">
                <a:latin typeface="HY견고딕" pitchFamily="18" charset="-127"/>
                <a:ea typeface="HY견고딕" pitchFamily="18" charset="-127"/>
              </a:rPr>
              <a:t>I</a:t>
            </a:r>
            <a:r>
              <a:rPr lang="en-US" altLang="ko-KR" sz="1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400" b="1">
                <a:latin typeface="HY견고딕" pitchFamily="18" charset="-127"/>
                <a:ea typeface="HY견고딕" pitchFamily="18" charset="-127"/>
              </a:rPr>
              <a:t>미디 시퀸싱의 이해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352425" y="1498600"/>
            <a:ext cx="6564313" cy="8264525"/>
          </a:xfrm>
          <a:prstGeom prst="rect">
            <a:avLst/>
          </a:prstGeom>
          <a:noFill/>
          <a:ln w="9525">
            <a:solidFill>
              <a:srgbClr val="458CD1"/>
            </a:solidFill>
            <a:miter lim="800000"/>
            <a:headEnd/>
            <a:tailEnd/>
          </a:ln>
          <a:effectLst/>
        </p:spPr>
        <p:txBody>
          <a:bodyPr lIns="100145" tIns="50073" rIns="100145" bIns="50073"/>
          <a:lstStyle/>
          <a:p>
            <a:pPr marL="104775" defTabSz="1001713">
              <a:lnSpc>
                <a:spcPct val="120000"/>
              </a:lnSpc>
            </a:pPr>
            <a:endParaRPr lang="ko-KR" altLang="ko-KR" sz="1300" b="1"/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514350" y="1543050"/>
            <a:ext cx="6226175" cy="858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/>
            <a:r>
              <a:rPr lang="en-US" altLang="ko-KR" sz="1400" b="1"/>
              <a:t>2. </a:t>
            </a:r>
            <a:r>
              <a:rPr lang="ko-KR" altLang="en-US" sz="1400" b="1"/>
              <a:t>미디의 이해</a:t>
            </a:r>
          </a:p>
          <a:p>
            <a:pPr marL="914400" lvl="1" indent="-457200"/>
            <a:endParaRPr lang="ko-KR" altLang="en-US" sz="1400" b="1"/>
          </a:p>
          <a:p>
            <a:pPr marL="914400" lvl="1" indent="-457200"/>
            <a:r>
              <a:rPr lang="ko-KR" altLang="en-US" sz="1400" b="1"/>
              <a:t>   </a:t>
            </a:r>
            <a:r>
              <a:rPr lang="en-US" altLang="ko-KR" sz="1400" b="1"/>
              <a:t>1) </a:t>
            </a:r>
            <a:r>
              <a:rPr lang="ko-KR" altLang="en-US" sz="1400" b="1"/>
              <a:t>미디의 정의</a:t>
            </a:r>
            <a:r>
              <a:rPr lang="ko-KR" altLang="en-US" sz="1400"/>
              <a:t> </a:t>
            </a:r>
          </a:p>
          <a:p>
            <a:pPr marL="914400" lvl="1" indent="-457200"/>
            <a:endParaRPr lang="ko-KR" altLang="en-US" sz="1400"/>
          </a:p>
          <a:p>
            <a:pPr marL="914400" lvl="1" indent="-457200"/>
            <a:r>
              <a:rPr lang="ko-KR" altLang="en-US" sz="1400"/>
              <a:t> </a:t>
            </a:r>
            <a:r>
              <a:rPr lang="en-US" altLang="ko-KR" sz="1400"/>
              <a:t>-MIDI</a:t>
            </a:r>
            <a:r>
              <a:rPr lang="ko-KR" altLang="en-US" sz="1400"/>
              <a:t>는 일본과 미국의 악기 제조회사간의 합의로 이루어진것으로 전자악기 사이의 디지털정보를 교환하는 목적으로 만든 세계 통일규격이다</a:t>
            </a:r>
            <a:r>
              <a:rPr lang="en-US" altLang="ko-KR" sz="1400"/>
              <a:t>.  MIDI</a:t>
            </a:r>
            <a:r>
              <a:rPr lang="ko-KR" altLang="en-US" sz="1400"/>
              <a:t>에 관한 규격은 일본의 </a:t>
            </a:r>
            <a:r>
              <a:rPr lang="en-US" altLang="ko-KR" sz="1400"/>
              <a:t>JMSC(Japan MIDI Standard Comity)</a:t>
            </a:r>
            <a:r>
              <a:rPr lang="ko-KR" altLang="en-US" sz="1400"/>
              <a:t>와 미국의 </a:t>
            </a:r>
            <a:r>
              <a:rPr lang="en-US" altLang="ko-KR" sz="1400"/>
              <a:t>MMA(MIDI Manufacturer Association)</a:t>
            </a:r>
            <a:r>
              <a:rPr lang="ko-KR" altLang="en-US" sz="1400"/>
              <a:t>의 협의로 결정된다</a:t>
            </a:r>
            <a:r>
              <a:rPr lang="en-US" altLang="ko-KR" sz="1400"/>
              <a:t>.</a:t>
            </a:r>
          </a:p>
          <a:p>
            <a:pPr marL="914400" lvl="1" indent="-457200"/>
            <a:endParaRPr lang="en-US" altLang="ko-KR" sz="1400"/>
          </a:p>
          <a:p>
            <a:pPr marL="914400" lvl="1" indent="-457200"/>
            <a:endParaRPr lang="en-US" altLang="ko-KR" sz="1400"/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en-US" altLang="ko-KR" sz="1200"/>
              <a:t>MIDI(</a:t>
            </a:r>
            <a:r>
              <a:rPr lang="ko-KR" altLang="en-US" sz="1200"/>
              <a:t>미디</a:t>
            </a:r>
            <a:r>
              <a:rPr lang="en-US" altLang="ko-KR" sz="1200"/>
              <a:t>)</a:t>
            </a:r>
            <a:r>
              <a:rPr lang="ko-KR" altLang="en-US" sz="1200"/>
              <a:t>란 </a:t>
            </a:r>
            <a:r>
              <a:rPr lang="en-US" altLang="ko-KR" sz="1200"/>
              <a:t>Musical Instrument Digital Interface</a:t>
            </a:r>
            <a:r>
              <a:rPr lang="ko-KR" altLang="en-US" sz="1200"/>
              <a:t>의 약자로 컴퓨터의 음악프로그램과 전자악기 사이에</a:t>
            </a:r>
            <a:r>
              <a:rPr lang="en-US" altLang="ko-KR" sz="1200"/>
              <a:t>, </a:t>
            </a:r>
            <a:r>
              <a:rPr lang="ko-KR" altLang="en-US" sz="1200"/>
              <a:t>또는 전자 악기와 또 다른 전자악기 사이에</a:t>
            </a:r>
            <a:r>
              <a:rPr lang="en-US" altLang="ko-KR" sz="1200"/>
              <a:t>, </a:t>
            </a:r>
            <a:r>
              <a:rPr lang="ko-KR" altLang="en-US" sz="1200"/>
              <a:t>음에 관한 전보 등을 서로 전달하기 위해서 정해진 하드웨어 및 통신 프로토클의 국제적 표준 규격이며</a:t>
            </a:r>
            <a:r>
              <a:rPr lang="en-US" altLang="ko-KR" sz="1200"/>
              <a:t>, </a:t>
            </a:r>
            <a:r>
              <a:rPr lang="ko-KR" altLang="en-US" sz="1200"/>
              <a:t>여기에는 장비들의 규격에 관한 규정도 포함 되어 있다</a:t>
            </a:r>
            <a:r>
              <a:rPr lang="en-US" altLang="ko-KR" sz="1200"/>
              <a:t>.  MIDI Specification 1.0</a:t>
            </a:r>
            <a:r>
              <a:rPr lang="ko-KR" altLang="en-US" sz="1200"/>
              <a:t>이 </a:t>
            </a:r>
            <a:r>
              <a:rPr lang="en-US" altLang="ko-KR" sz="1200"/>
              <a:t>1983</a:t>
            </a:r>
            <a:r>
              <a:rPr lang="ko-KR" altLang="en-US" sz="1200"/>
              <a:t>년 발표된 이후 거의 모든 신디사이져들은 이 규약에 맞추어 생산되고 있고 근래에는 디지털 피아노나 이펙터와 같은 장비들조차도 </a:t>
            </a:r>
            <a:r>
              <a:rPr lang="en-US" altLang="ko-KR" sz="1200"/>
              <a:t>MIDI </a:t>
            </a:r>
            <a:r>
              <a:rPr lang="ko-KR" altLang="en-US" sz="1200"/>
              <a:t>프로그램으로 제어할 수 있도록 이 규약에 따르고 있다</a:t>
            </a:r>
            <a:r>
              <a:rPr lang="en-US" altLang="ko-KR" sz="1200"/>
              <a:t>.  </a:t>
            </a:r>
            <a:r>
              <a:rPr lang="ko-KR" altLang="en-US" sz="1200"/>
              <a:t>또한 사운드 카드들도 </a:t>
            </a:r>
            <a:r>
              <a:rPr lang="en-US" altLang="ko-KR" sz="1200"/>
              <a:t>MIDI</a:t>
            </a:r>
            <a:r>
              <a:rPr lang="ko-KR" altLang="en-US" sz="1200"/>
              <a:t>신호를 주고받을 수 있는 </a:t>
            </a:r>
            <a:r>
              <a:rPr lang="en-US" altLang="ko-KR" sz="1200"/>
              <a:t>MIDI</a:t>
            </a:r>
            <a:r>
              <a:rPr lang="ko-KR" altLang="en-US" sz="1200"/>
              <a:t>인터페이스 기능을 갖추고 있고 음색배역의 표준인 </a:t>
            </a:r>
            <a:r>
              <a:rPr lang="en-US" altLang="ko-KR" sz="1200"/>
              <a:t>GM/GM2</a:t>
            </a:r>
            <a:r>
              <a:rPr lang="ko-KR" altLang="en-US" sz="1200"/>
              <a:t>를 채택하고 있다</a:t>
            </a:r>
            <a:r>
              <a:rPr lang="en-US" altLang="ko-KR" sz="1200"/>
              <a:t>.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ko-KR" altLang="en-US" sz="1200"/>
              <a:t>미디테이터를 재생하면 음악이 나오지만 미디신호 그 자체에는 아무런 소리도 담겨 있지 않고 다만 어떻게 연주하라는 명령전보만 담겨 있다</a:t>
            </a:r>
            <a:r>
              <a:rPr lang="en-US" altLang="ko-KR" sz="1200"/>
              <a:t>.  </a:t>
            </a:r>
            <a:r>
              <a:rPr lang="ko-KR" altLang="en-US" sz="1200"/>
              <a:t>즉 컴퓨터에 설치된 미디프로그램은 명령을 내리고</a:t>
            </a:r>
            <a:r>
              <a:rPr lang="en-US" altLang="ko-KR" sz="1200"/>
              <a:t>, </a:t>
            </a:r>
            <a:r>
              <a:rPr lang="ko-KR" altLang="en-US" sz="1200"/>
              <a:t>명령을 받는 음원모듈은 연주를 하게 되는 것이다</a:t>
            </a:r>
            <a:r>
              <a:rPr lang="en-US" altLang="ko-KR" sz="1200"/>
              <a:t>.  </a:t>
            </a:r>
            <a:r>
              <a:rPr lang="ko-KR" altLang="en-US" sz="1200"/>
              <a:t>그러나 웨이브</a:t>
            </a:r>
            <a:r>
              <a:rPr lang="en-US" altLang="ko-KR" sz="1200"/>
              <a:t>(Wave)</a:t>
            </a:r>
            <a:r>
              <a:rPr lang="ko-KR" altLang="en-US" sz="1200"/>
              <a:t>파일이나 </a:t>
            </a:r>
            <a:r>
              <a:rPr lang="en-US" altLang="ko-KR" sz="1200"/>
              <a:t>MP3 </a:t>
            </a:r>
            <a:r>
              <a:rPr lang="ko-KR" altLang="en-US" sz="1200"/>
              <a:t>파일은 미디파일과는 달리 소리에 관한 정보가 담겨 있기 때문에 신디사이져가 없어도 사운드 카드를 통해 연주를 들을 수 있는 것이다</a:t>
            </a:r>
            <a:r>
              <a:rPr lang="en-US" altLang="ko-KR" sz="1200"/>
              <a:t>.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en-US" altLang="ko-KR" sz="1200"/>
              <a:t>MIDI</a:t>
            </a:r>
            <a:r>
              <a:rPr lang="ko-KR" altLang="en-US" sz="1200"/>
              <a:t>신호의종류로는 소리의 음정</a:t>
            </a:r>
            <a:r>
              <a:rPr lang="en-US" altLang="ko-KR" sz="1200"/>
              <a:t>, </a:t>
            </a:r>
            <a:r>
              <a:rPr lang="ko-KR" altLang="en-US" sz="1200"/>
              <a:t>크기 등을 결정하는 보이스메세지</a:t>
            </a:r>
            <a:r>
              <a:rPr lang="en-US" altLang="ko-KR" sz="1200"/>
              <a:t>, </a:t>
            </a:r>
            <a:r>
              <a:rPr lang="ko-KR" altLang="en-US" sz="1200"/>
              <a:t>기기의 음원을 분배하는 모드메세지</a:t>
            </a:r>
            <a:r>
              <a:rPr lang="en-US" altLang="ko-KR" sz="1200"/>
              <a:t>, </a:t>
            </a:r>
            <a:r>
              <a:rPr lang="ko-KR" altLang="en-US" sz="1200"/>
              <a:t>제조회사의 고유 명령을 포함하는 시스템메세지 등이 있다</a:t>
            </a:r>
            <a:r>
              <a:rPr lang="en-US" altLang="ko-KR" sz="1200"/>
              <a:t>.   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en-US" altLang="ko-KR" sz="1200"/>
              <a:t>General MIDI(GM)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None/>
            </a:pPr>
            <a:r>
              <a:rPr lang="en-US" altLang="ko-KR" sz="1200"/>
              <a:t>         </a:t>
            </a:r>
            <a:r>
              <a:rPr lang="ko-KR" altLang="en-US" sz="1200"/>
              <a:t>미디테이타의 동일한 재생을 위해서는 그 테이터를 입력했을 때의 음원모듈과 동일한 기종이 필요하다</a:t>
            </a:r>
            <a:r>
              <a:rPr lang="en-US" altLang="ko-KR" sz="1200"/>
              <a:t>.  </a:t>
            </a:r>
            <a:r>
              <a:rPr lang="ko-KR" altLang="en-US" sz="1200"/>
              <a:t>따라서 모든 음원모듈에 일정한 규칙을 정해놓고 서로 호환이 되게 한다면 이런 문제가  해결될 것이라는 생각으로 만들어진 것이 제너럴 미디</a:t>
            </a:r>
            <a:r>
              <a:rPr lang="en-US" altLang="ko-KR" sz="1200"/>
              <a:t>(GM)</a:t>
            </a:r>
            <a:r>
              <a:rPr lang="ko-KR" altLang="en-US" sz="1200"/>
              <a:t>이다 </a:t>
            </a: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endParaRPr lang="ko-KR" altLang="en-US" sz="1200"/>
          </a:p>
          <a:p>
            <a:pPr marL="914400" lvl="1" indent="-457200">
              <a:lnSpc>
                <a:spcPct val="135000"/>
              </a:lnSpc>
              <a:buFont typeface="Wingdings" pitchFamily="2" charset="2"/>
              <a:buNone/>
            </a:pPr>
            <a:endParaRPr lang="en-US" altLang="ko-KR" sz="1200"/>
          </a:p>
        </p:txBody>
      </p:sp>
      <p:sp>
        <p:nvSpPr>
          <p:cNvPr id="324613" name="AutoShape 5"/>
          <p:cNvSpPr>
            <a:spLocks noChangeArrowheads="1"/>
          </p:cNvSpPr>
          <p:nvPr/>
        </p:nvSpPr>
        <p:spPr bwMode="auto">
          <a:xfrm>
            <a:off x="558800" y="3570288"/>
            <a:ext cx="1439863" cy="320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0145" tIns="50073" rIns="100145" bIns="50073" anchor="ctr"/>
          <a:lstStyle/>
          <a:p>
            <a:pPr algn="ctr" defTabSz="1001713"/>
            <a:r>
              <a:rPr lang="en-US" altLang="ko-KR" sz="1100" b="1"/>
              <a:t>MIDI (</a:t>
            </a:r>
            <a:r>
              <a:rPr lang="ko-KR" altLang="en-US" sz="1100" b="1"/>
              <a:t>미 디</a:t>
            </a:r>
            <a:r>
              <a:rPr lang="en-US" altLang="ko-KR" sz="1100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15678</TotalTime>
  <Words>3574</Words>
  <PresentationFormat>사용자 지정</PresentationFormat>
  <Paragraphs>325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5" baseType="lpstr">
      <vt:lpstr>굴림</vt:lpstr>
      <vt:lpstr>Times New Roman</vt:lpstr>
      <vt:lpstr>Arial</vt:lpstr>
      <vt:lpstr>HY견고딕</vt:lpstr>
      <vt:lpstr>Wingdings</vt:lpstr>
      <vt:lpstr>Verdana</vt:lpstr>
      <vt:lpstr>굴림체</vt:lpstr>
      <vt:lpstr>바탕</vt:lpstr>
      <vt:lpstr>Arial Narrow</vt:lpstr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김병문</dc:creator>
  <cp:lastModifiedBy>김병문</cp:lastModifiedBy>
  <cp:revision>432</cp:revision>
  <dcterms:modified xsi:type="dcterms:W3CDTF">2011-02-22T05:36:29Z</dcterms:modified>
</cp:coreProperties>
</file>