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29"/>
  </p:notesMasterIdLst>
  <p:handoutMasterIdLst>
    <p:handoutMasterId r:id="rId30"/>
  </p:handoutMasterIdLst>
  <p:sldIdLst>
    <p:sldId id="5425" r:id="rId3"/>
    <p:sldId id="5472" r:id="rId4"/>
    <p:sldId id="5428" r:id="rId5"/>
    <p:sldId id="5434" r:id="rId6"/>
    <p:sldId id="5429" r:id="rId7"/>
    <p:sldId id="5435" r:id="rId8"/>
    <p:sldId id="5436" r:id="rId9"/>
    <p:sldId id="5437" r:id="rId10"/>
    <p:sldId id="5310" r:id="rId11"/>
    <p:sldId id="5311" r:id="rId12"/>
    <p:sldId id="5312" r:id="rId13"/>
    <p:sldId id="5313" r:id="rId14"/>
    <p:sldId id="5314" r:id="rId15"/>
    <p:sldId id="5315" r:id="rId16"/>
    <p:sldId id="5316" r:id="rId17"/>
    <p:sldId id="5317" r:id="rId18"/>
    <p:sldId id="5319" r:id="rId19"/>
    <p:sldId id="5320" r:id="rId20"/>
    <p:sldId id="5321" r:id="rId21"/>
    <p:sldId id="5322" r:id="rId22"/>
    <p:sldId id="5323" r:id="rId23"/>
    <p:sldId id="5445" r:id="rId24"/>
    <p:sldId id="5447" r:id="rId25"/>
    <p:sldId id="5446" r:id="rId26"/>
    <p:sldId id="5325" r:id="rId27"/>
    <p:sldId id="5473" r:id="rId28"/>
  </p:sldIdLst>
  <p:sldSz cx="9906000" cy="6858000" type="A4"/>
  <p:notesSz cx="6731000" cy="98552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5pPr>
    <a:lvl6pPr marL="2286000" algn="l" defTabSz="914400" rtl="0" eaLnBrk="1" latinLnBrk="1" hangingPunct="1"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6pPr>
    <a:lvl7pPr marL="2743200" algn="l" defTabSz="914400" rtl="0" eaLnBrk="1" latinLnBrk="1" hangingPunct="1"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7pPr>
    <a:lvl8pPr marL="3200400" algn="l" defTabSz="914400" rtl="0" eaLnBrk="1" latinLnBrk="1" hangingPunct="1"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8pPr>
    <a:lvl9pPr marL="3657600" algn="l" defTabSz="914400" rtl="0" eaLnBrk="1" latinLnBrk="1" hangingPunct="1">
      <a:defRPr sz="1200" b="1" kern="1200">
        <a:solidFill>
          <a:schemeClr val="tx1"/>
        </a:solidFill>
        <a:latin typeface="Arial" pitchFamily="34" charset="0"/>
        <a:ea typeface="바탕 옛한글 자모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5F5F5F"/>
    <a:srgbClr val="000099"/>
    <a:srgbClr val="6A8024"/>
    <a:srgbClr val="E0CD5E"/>
    <a:srgbClr val="808000"/>
    <a:srgbClr val="D1A55C"/>
    <a:srgbClr val="CFE3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097" autoAdjust="0"/>
    <p:restoredTop sz="92796" autoAdjust="0"/>
  </p:normalViewPr>
  <p:slideViewPr>
    <p:cSldViewPr snapToGrid="0">
      <p:cViewPr>
        <p:scale>
          <a:sx n="83" d="100"/>
          <a:sy n="83" d="100"/>
        </p:scale>
        <p:origin x="-1254" y="-144"/>
      </p:cViewPr>
      <p:guideLst>
        <p:guide orient="horz" pos="3382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842"/>
    </p:cViewPr>
  </p:sorterViewPr>
  <p:notesViewPr>
    <p:cSldViewPr snapToGrid="0">
      <p:cViewPr varScale="1">
        <p:scale>
          <a:sx n="50" d="100"/>
          <a:sy n="50" d="100"/>
        </p:scale>
        <p:origin x="-1884" y="-84"/>
      </p:cViewPr>
      <p:guideLst>
        <p:guide orient="horz" pos="3104"/>
        <p:guide pos="212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2.xml"/><Relationship Id="rId5" Type="http://schemas.openxmlformats.org/officeDocument/2006/relationships/slide" Target="slides/slide9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t" anchorCtr="0" compatLnSpc="1">
            <a:prstTxWarp prst="textNoShape">
              <a:avLst/>
            </a:prstTxWarp>
          </a:bodyPr>
          <a:lstStyle>
            <a:lvl1pPr defTabSz="890588" eaLnBrk="1" hangingPunct="1">
              <a:lnSpc>
                <a:spcPct val="90000"/>
              </a:lnSpc>
              <a:defRPr kumimoji="1" sz="1000">
                <a:ea typeface="굴림체" pitchFamily="49" charset="-127"/>
              </a:defRPr>
            </a:lvl1pPr>
          </a:lstStyle>
          <a:p>
            <a:endParaRPr lang="en-US" altLang="ko-K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t" anchorCtr="0" compatLnSpc="1">
            <a:prstTxWarp prst="textNoShape">
              <a:avLst/>
            </a:prstTxWarp>
          </a:bodyPr>
          <a:lstStyle>
            <a:lvl1pPr algn="r" defTabSz="890588" eaLnBrk="1" hangingPunct="1">
              <a:lnSpc>
                <a:spcPct val="90000"/>
              </a:lnSpc>
              <a:defRPr kumimoji="1" sz="1000">
                <a:ea typeface="굴림체" pitchFamily="49" charset="-127"/>
              </a:defRPr>
            </a:lvl1pPr>
          </a:lstStyle>
          <a:p>
            <a:endParaRPr lang="en-US" altLang="ko-KR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b" anchorCtr="0" compatLnSpc="1">
            <a:prstTxWarp prst="textNoShape">
              <a:avLst/>
            </a:prstTxWarp>
          </a:bodyPr>
          <a:lstStyle>
            <a:lvl1pPr defTabSz="890588" eaLnBrk="1" hangingPunct="1">
              <a:lnSpc>
                <a:spcPct val="90000"/>
              </a:lnSpc>
              <a:defRPr kumimoji="1" sz="1000">
                <a:ea typeface="굴림체" pitchFamily="49" charset="-127"/>
              </a:defRPr>
            </a:lvl1pPr>
          </a:lstStyle>
          <a:p>
            <a:endParaRPr lang="en-US" altLang="ko-KR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63075"/>
            <a:ext cx="291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b" anchorCtr="0" compatLnSpc="1">
            <a:prstTxWarp prst="textNoShape">
              <a:avLst/>
            </a:prstTxWarp>
          </a:bodyPr>
          <a:lstStyle>
            <a:lvl1pPr algn="r" defTabSz="890588" eaLnBrk="1" hangingPunct="1">
              <a:lnSpc>
                <a:spcPct val="90000"/>
              </a:lnSpc>
              <a:defRPr kumimoji="1" sz="1000">
                <a:ea typeface="굴림체" pitchFamily="49" charset="-127"/>
              </a:defRPr>
            </a:lvl1pPr>
          </a:lstStyle>
          <a:p>
            <a:fld id="{88F1658E-560E-414F-8E17-8433854B58A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t" anchorCtr="0" compatLnSpc="1">
            <a:prstTxWarp prst="textNoShape">
              <a:avLst/>
            </a:prstTxWarp>
          </a:bodyPr>
          <a:lstStyle>
            <a:lvl1pPr defTabSz="890588" eaLnBrk="1" latinLnBrk="1" hangingPunct="1">
              <a:defRPr kumimoji="1" sz="1000" b="0"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3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t" anchorCtr="0" compatLnSpc="1">
            <a:prstTxWarp prst="textNoShape">
              <a:avLst/>
            </a:prstTxWarp>
          </a:bodyPr>
          <a:lstStyle>
            <a:lvl1pPr algn="r" defTabSz="890588" eaLnBrk="1" latinLnBrk="1" hangingPunct="1">
              <a:defRPr kumimoji="1" sz="1000" b="0"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6600"/>
            <a:ext cx="53403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78363"/>
            <a:ext cx="5384800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46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b" anchorCtr="0" compatLnSpc="1">
            <a:prstTxWarp prst="textNoShape">
              <a:avLst/>
            </a:prstTxWarp>
          </a:bodyPr>
          <a:lstStyle>
            <a:lvl1pPr defTabSz="890588" eaLnBrk="1" latinLnBrk="1" hangingPunct="1">
              <a:defRPr kumimoji="1" sz="1000" b="0"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63075"/>
            <a:ext cx="29130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16" tIns="44464" rIns="88916" bIns="44464" numCol="1" anchor="b" anchorCtr="0" compatLnSpc="1">
            <a:prstTxWarp prst="textNoShape">
              <a:avLst/>
            </a:prstTxWarp>
          </a:bodyPr>
          <a:lstStyle>
            <a:lvl1pPr algn="r" defTabSz="890588" eaLnBrk="1" latinLnBrk="1" hangingPunct="1">
              <a:defRPr kumimoji="1" sz="1000" b="0">
                <a:latin typeface="굴림" pitchFamily="50" charset="-127"/>
                <a:ea typeface="굴림" pitchFamily="50" charset="-127"/>
              </a:defRPr>
            </a:lvl1pPr>
          </a:lstStyle>
          <a:p>
            <a:fld id="{54E31D6A-49C1-4AA3-A1A0-EB680932091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9D688-BCCF-4C64-B3B9-B7CF37B78896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70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73050" y="747713"/>
            <a:ext cx="4603750" cy="30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747713"/>
            <a:ext cx="4603750" cy="30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92975" y="260350"/>
            <a:ext cx="2339975" cy="79216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73050" y="260350"/>
            <a:ext cx="6867525" cy="7921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79540" name="Group 20"/>
          <p:cNvGrpSpPr>
            <a:grpSpLocks/>
          </p:cNvGrpSpPr>
          <p:nvPr userDrawn="1"/>
        </p:nvGrpSpPr>
        <p:grpSpPr bwMode="auto">
          <a:xfrm flipV="1">
            <a:off x="276225" y="514350"/>
            <a:ext cx="9356725" cy="69850"/>
            <a:chOff x="0" y="368"/>
            <a:chExt cx="6242" cy="45"/>
          </a:xfrm>
        </p:grpSpPr>
        <p:sp>
          <p:nvSpPr>
            <p:cNvPr id="6379541" name="Rectangle 21"/>
            <p:cNvSpPr>
              <a:spLocks noChangeArrowheads="1"/>
            </p:cNvSpPr>
            <p:nvPr userDrawn="1"/>
          </p:nvSpPr>
          <p:spPr bwMode="auto">
            <a:xfrm>
              <a:off x="0" y="368"/>
              <a:ext cx="3439" cy="45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0099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379542" name="Rectangle 22"/>
            <p:cNvSpPr>
              <a:spLocks noChangeArrowheads="1"/>
            </p:cNvSpPr>
            <p:nvPr userDrawn="1"/>
          </p:nvSpPr>
          <p:spPr bwMode="auto">
            <a:xfrm>
              <a:off x="3295" y="368"/>
              <a:ext cx="2947" cy="45"/>
            </a:xfrm>
            <a:prstGeom prst="rect">
              <a:avLst/>
            </a:prstGeom>
            <a:gradFill rotWithShape="1">
              <a:gsLst>
                <a:gs pos="0">
                  <a:srgbClr val="009900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6379543" name="Rectangle 23"/>
          <p:cNvSpPr>
            <a:spLocks noChangeArrowheads="1"/>
          </p:cNvSpPr>
          <p:nvPr userDrawn="1"/>
        </p:nvSpPr>
        <p:spPr bwMode="auto">
          <a:xfrm>
            <a:off x="1085850" y="6515100"/>
            <a:ext cx="6313488" cy="6826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80000" anchor="ctr"/>
          <a:lstStyle/>
          <a:p>
            <a:endParaRPr lang="ko-KR" altLang="en-US"/>
          </a:p>
        </p:txBody>
      </p:sp>
      <p:pic>
        <p:nvPicPr>
          <p:cNvPr id="6379544" name="Picture 2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45375" y="6413500"/>
            <a:ext cx="2203450" cy="260350"/>
          </a:xfrm>
          <a:prstGeom prst="rect">
            <a:avLst/>
          </a:prstGeom>
          <a:noFill/>
        </p:spPr>
      </p:pic>
      <p:pic>
        <p:nvPicPr>
          <p:cNvPr id="6379545" name="Picture 25" descr="GSbest&amp;first"/>
          <p:cNvPicPr>
            <a:picLocks noChangeAspect="1" noChangeArrowheads="1"/>
          </p:cNvPicPr>
          <p:nvPr userDrawn="1"/>
        </p:nvPicPr>
        <p:blipFill>
          <a:blip r:embed="rId14" cstate="print"/>
          <a:srcRect l="10283" t="-31133" r="12769"/>
          <a:stretch>
            <a:fillRect/>
          </a:stretch>
        </p:blipFill>
        <p:spPr bwMode="auto">
          <a:xfrm>
            <a:off x="192088" y="6321425"/>
            <a:ext cx="801687" cy="3270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2pPr>
      <a:lvl3pPr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3pPr>
      <a:lvl4pPr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4pPr>
      <a:lvl5pPr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5pPr>
      <a:lvl6pPr marL="457200"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6pPr>
      <a:lvl7pPr marL="914400"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7pPr>
      <a:lvl8pPr marL="1371600"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8pPr>
      <a:lvl9pPr marL="1828800" algn="l" defTabSz="939800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defRPr sz="1600" b="1">
          <a:solidFill>
            <a:schemeClr val="tx2"/>
          </a:solidFill>
          <a:latin typeface="Arial" pitchFamily="34" charset="0"/>
          <a:ea typeface="HY견고딕" pitchFamily="18" charset="-127"/>
        </a:defRPr>
      </a:lvl9pPr>
    </p:titleStyle>
    <p:bodyStyle>
      <a:lvl1pPr algn="l" rtl="0" fontAlgn="base">
        <a:lnSpc>
          <a:spcPct val="105000"/>
        </a:lnSpc>
        <a:spcBef>
          <a:spcPct val="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rtl="0" fontAlgn="b" latinLnBrk="1">
        <a:spcBef>
          <a:spcPct val="30000"/>
        </a:spcBef>
        <a:spcAft>
          <a:spcPct val="0"/>
        </a:spcAft>
        <a:buClr>
          <a:schemeClr val="tx1"/>
        </a:buClr>
        <a:buSzPct val="90000"/>
        <a:buFont typeface="[Normal Text]"/>
        <a:buChar char="–"/>
        <a:defRPr kumimoji="1" sz="1400">
          <a:solidFill>
            <a:schemeClr val="tx1"/>
          </a:solidFill>
          <a:latin typeface="+mn-lt"/>
          <a:ea typeface="+mn-ea"/>
        </a:defRPr>
      </a:lvl2pPr>
      <a:lvl3pPr marL="1177925" indent="-228600" algn="l" rtl="0" fontAlgn="b" latinLnBrk="1">
        <a:spcBef>
          <a:spcPct val="30000"/>
        </a:spcBef>
        <a:spcAft>
          <a:spcPct val="0"/>
        </a:spcAft>
        <a:buSzPct val="100000"/>
        <a:buFont typeface="[Normal Text]"/>
        <a:buChar char="-"/>
        <a:defRPr kumimoji="1" sz="1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" latinLnBrk="1">
        <a:spcBef>
          <a:spcPct val="30000"/>
        </a:spcBef>
        <a:spcAft>
          <a:spcPct val="0"/>
        </a:spcAft>
        <a:buSzPct val="100000"/>
        <a:buFont typeface="[Normal Text]"/>
        <a:buChar char="­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5000"/>
        </a:spcBef>
        <a:spcAft>
          <a:spcPct val="0"/>
        </a:spcAft>
        <a:buSzPct val="90000"/>
        <a:buChar char="¯"/>
        <a:defRPr kumimoji="1" sz="1900">
          <a:solidFill>
            <a:srgbClr val="000000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5000"/>
        </a:spcBef>
        <a:spcAft>
          <a:spcPct val="0"/>
        </a:spcAft>
        <a:buSzPct val="90000"/>
        <a:buChar char="¯"/>
        <a:defRPr kumimoji="1" sz="1900">
          <a:solidFill>
            <a:srgbClr val="000000"/>
          </a:solidFill>
          <a:latin typeface="굴림" pitchFamily="50" charset="-127"/>
          <a:ea typeface="굴림" pitchFamily="50" charset="-127"/>
        </a:defRPr>
      </a:lvl6pPr>
      <a:lvl7pPr marL="2971800" indent="-228600" algn="l" rtl="0" fontAlgn="base" latinLnBrk="1">
        <a:spcBef>
          <a:spcPct val="25000"/>
        </a:spcBef>
        <a:spcAft>
          <a:spcPct val="0"/>
        </a:spcAft>
        <a:buSzPct val="90000"/>
        <a:buChar char="¯"/>
        <a:defRPr kumimoji="1" sz="1900">
          <a:solidFill>
            <a:srgbClr val="000000"/>
          </a:solidFill>
          <a:latin typeface="굴림" pitchFamily="50" charset="-127"/>
          <a:ea typeface="굴림" pitchFamily="50" charset="-127"/>
        </a:defRPr>
      </a:lvl7pPr>
      <a:lvl8pPr marL="3429000" indent="-228600" algn="l" rtl="0" fontAlgn="base" latinLnBrk="1">
        <a:spcBef>
          <a:spcPct val="25000"/>
        </a:spcBef>
        <a:spcAft>
          <a:spcPct val="0"/>
        </a:spcAft>
        <a:buSzPct val="90000"/>
        <a:buChar char="¯"/>
        <a:defRPr kumimoji="1" sz="1900">
          <a:solidFill>
            <a:srgbClr val="000000"/>
          </a:solidFill>
          <a:latin typeface="굴림" pitchFamily="50" charset="-127"/>
          <a:ea typeface="굴림" pitchFamily="50" charset="-127"/>
        </a:defRPr>
      </a:lvl8pPr>
      <a:lvl9pPr marL="3886200" indent="-228600" algn="l" rtl="0" fontAlgn="base" latinLnBrk="1">
        <a:spcBef>
          <a:spcPct val="25000"/>
        </a:spcBef>
        <a:spcAft>
          <a:spcPct val="0"/>
        </a:spcAft>
        <a:buSzPct val="90000"/>
        <a:buChar char="¯"/>
        <a:defRPr kumimoji="1" sz="1900">
          <a:solidFill>
            <a:srgbClr val="000000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0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747713"/>
            <a:ext cx="9359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ko-KR" altLang="ko-KR" smtClean="0"/>
          </a:p>
        </p:txBody>
      </p:sp>
      <p:sp>
        <p:nvSpPr>
          <p:cNvPr id="709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60350"/>
            <a:ext cx="82105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smtClean="0"/>
              <a:t>The Five Dysfunctions of a Team</a:t>
            </a:r>
          </a:p>
        </p:txBody>
      </p:sp>
      <p:grpSp>
        <p:nvGrpSpPr>
          <p:cNvPr id="7090180" name="Group 4"/>
          <p:cNvGrpSpPr>
            <a:grpSpLocks/>
          </p:cNvGrpSpPr>
          <p:nvPr userDrawn="1"/>
        </p:nvGrpSpPr>
        <p:grpSpPr bwMode="auto">
          <a:xfrm>
            <a:off x="273050" y="476250"/>
            <a:ext cx="9359900" cy="76200"/>
            <a:chOff x="0" y="336"/>
            <a:chExt cx="6240" cy="528"/>
          </a:xfrm>
        </p:grpSpPr>
        <p:sp>
          <p:nvSpPr>
            <p:cNvPr id="7090181" name="Rectangle 5"/>
            <p:cNvSpPr>
              <a:spLocks noChangeArrowheads="1"/>
            </p:cNvSpPr>
            <p:nvPr/>
          </p:nvSpPr>
          <p:spPr bwMode="auto">
            <a:xfrm>
              <a:off x="624" y="336"/>
              <a:ext cx="1008" cy="528"/>
            </a:xfrm>
            <a:prstGeom prst="rect">
              <a:avLst/>
            </a:prstGeom>
            <a:gradFill rotWithShape="0">
              <a:gsLst>
                <a:gs pos="0">
                  <a:srgbClr val="D4470F"/>
                </a:gs>
                <a:gs pos="100000">
                  <a:srgbClr val="E6B01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2" name="Rectangle 6"/>
            <p:cNvSpPr>
              <a:spLocks noChangeArrowheads="1"/>
            </p:cNvSpPr>
            <p:nvPr/>
          </p:nvSpPr>
          <p:spPr bwMode="auto">
            <a:xfrm>
              <a:off x="1632" y="336"/>
              <a:ext cx="1008" cy="528"/>
            </a:xfrm>
            <a:prstGeom prst="rect">
              <a:avLst/>
            </a:prstGeom>
            <a:gradFill rotWithShape="0">
              <a:gsLst>
                <a:gs pos="0">
                  <a:srgbClr val="E6B012"/>
                </a:gs>
                <a:gs pos="100000">
                  <a:srgbClr val="61BF1A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3" name="Rectangle 7"/>
            <p:cNvSpPr>
              <a:spLocks noChangeArrowheads="1"/>
            </p:cNvSpPr>
            <p:nvPr/>
          </p:nvSpPr>
          <p:spPr bwMode="auto">
            <a:xfrm>
              <a:off x="2640" y="336"/>
              <a:ext cx="1008" cy="528"/>
            </a:xfrm>
            <a:prstGeom prst="rect">
              <a:avLst/>
            </a:prstGeom>
            <a:gradFill rotWithShape="0">
              <a:gsLst>
                <a:gs pos="0">
                  <a:srgbClr val="61BF1A"/>
                </a:gs>
                <a:gs pos="100000">
                  <a:srgbClr val="00A39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4" name="Rectangle 8"/>
            <p:cNvSpPr>
              <a:spLocks noChangeArrowheads="1"/>
            </p:cNvSpPr>
            <p:nvPr/>
          </p:nvSpPr>
          <p:spPr bwMode="auto">
            <a:xfrm>
              <a:off x="3648" y="336"/>
              <a:ext cx="1008" cy="528"/>
            </a:xfrm>
            <a:prstGeom prst="rect">
              <a:avLst/>
            </a:prstGeom>
            <a:gradFill rotWithShape="0">
              <a:gsLst>
                <a:gs pos="0">
                  <a:srgbClr val="00A39C"/>
                </a:gs>
                <a:gs pos="100000">
                  <a:srgbClr val="85C7E3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5" name="Rectangle 9"/>
            <p:cNvSpPr>
              <a:spLocks noChangeArrowheads="1"/>
            </p:cNvSpPr>
            <p:nvPr/>
          </p:nvSpPr>
          <p:spPr bwMode="auto">
            <a:xfrm>
              <a:off x="4656" y="336"/>
              <a:ext cx="1008" cy="528"/>
            </a:xfrm>
            <a:prstGeom prst="rect">
              <a:avLst/>
            </a:prstGeom>
            <a:gradFill rotWithShape="0">
              <a:gsLst>
                <a:gs pos="0">
                  <a:srgbClr val="85C7E3"/>
                </a:gs>
                <a:gs pos="100000">
                  <a:srgbClr val="006EC7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6" name="Rectangle 10"/>
            <p:cNvSpPr>
              <a:spLocks noChangeArrowheads="1"/>
            </p:cNvSpPr>
            <p:nvPr/>
          </p:nvSpPr>
          <p:spPr bwMode="auto">
            <a:xfrm>
              <a:off x="5664" y="336"/>
              <a:ext cx="576" cy="528"/>
            </a:xfrm>
            <a:prstGeom prst="rect">
              <a:avLst/>
            </a:prstGeom>
            <a:solidFill>
              <a:srgbClr val="006EC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0187" name="Rectangle 11"/>
            <p:cNvSpPr>
              <a:spLocks noChangeArrowheads="1"/>
            </p:cNvSpPr>
            <p:nvPr/>
          </p:nvSpPr>
          <p:spPr bwMode="auto">
            <a:xfrm>
              <a:off x="0" y="336"/>
              <a:ext cx="624" cy="528"/>
            </a:xfrm>
            <a:prstGeom prst="rect">
              <a:avLst/>
            </a:prstGeom>
            <a:solidFill>
              <a:srgbClr val="D4470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</p:grpSp>
      <p:sp>
        <p:nvSpPr>
          <p:cNvPr id="7090188" name="Rectangle 12"/>
          <p:cNvSpPr>
            <a:spLocks noChangeArrowheads="1"/>
          </p:cNvSpPr>
          <p:nvPr userDrawn="1"/>
        </p:nvSpPr>
        <p:spPr bwMode="auto">
          <a:xfrm>
            <a:off x="1211263" y="6545263"/>
            <a:ext cx="6313487" cy="6826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80000" anchor="ctr"/>
          <a:lstStyle/>
          <a:p>
            <a:endParaRPr lang="ko-KR" altLang="en-US"/>
          </a:p>
        </p:txBody>
      </p:sp>
      <p:pic>
        <p:nvPicPr>
          <p:cNvPr id="7090189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23163" y="6424613"/>
            <a:ext cx="2365375" cy="279400"/>
          </a:xfrm>
          <a:prstGeom prst="rect">
            <a:avLst/>
          </a:prstGeom>
          <a:noFill/>
        </p:spPr>
      </p:pic>
      <p:pic>
        <p:nvPicPr>
          <p:cNvPr id="7090190" name="Picture 14" descr="GSbest&amp;first"/>
          <p:cNvPicPr>
            <a:picLocks noChangeAspect="1" noChangeArrowheads="1"/>
          </p:cNvPicPr>
          <p:nvPr userDrawn="1"/>
        </p:nvPicPr>
        <p:blipFill>
          <a:blip r:embed="rId14" cstate="print"/>
          <a:srcRect l="10283" t="-31133" r="12769"/>
          <a:stretch>
            <a:fillRect/>
          </a:stretch>
        </p:blipFill>
        <p:spPr bwMode="auto">
          <a:xfrm>
            <a:off x="128588" y="6329363"/>
            <a:ext cx="990600" cy="404812"/>
          </a:xfrm>
          <a:prstGeom prst="rect">
            <a:avLst/>
          </a:prstGeom>
          <a:noFill/>
        </p:spPr>
      </p:pic>
      <p:sp>
        <p:nvSpPr>
          <p:cNvPr id="7090191" name="Rectangle 15"/>
          <p:cNvSpPr>
            <a:spLocks noChangeArrowheads="1"/>
          </p:cNvSpPr>
          <p:nvPr userDrawn="1"/>
        </p:nvSpPr>
        <p:spPr bwMode="auto">
          <a:xfrm>
            <a:off x="1744663" y="6588125"/>
            <a:ext cx="35941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100" b="0">
                <a:latin typeface="굴림" pitchFamily="50" charset="-127"/>
                <a:ea typeface="굴림" pitchFamily="50" charset="-127"/>
              </a:rPr>
              <a:t>- </a:t>
            </a:r>
            <a:fld id="{B76ED0C7-3A33-419A-A430-275144F4E966}" type="slidenum">
              <a:rPr kumimoji="1" lang="en-US" altLang="ko-KR" sz="1100" b="0">
                <a:latin typeface="굴림" pitchFamily="50" charset="-127"/>
                <a:ea typeface="굴림" pitchFamily="50" charset="-127"/>
              </a:rPr>
              <a:pPr algn="r" eaLnBrk="1" latinLnBrk="1" hangingPunct="1"/>
              <a:t>‹#›</a:t>
            </a:fld>
            <a:r>
              <a:rPr kumimoji="1" lang="en-US" altLang="ko-KR" sz="1100" b="0">
                <a:latin typeface="굴림" pitchFamily="50" charset="-127"/>
                <a:ea typeface="굴림" pitchFamily="50" charset="-127"/>
              </a:rPr>
              <a:t> -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 dir="r"/>
  </p:transition>
  <p:txStyles>
    <p:titleStyle>
      <a:lvl1pPr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defTabSz="939800" rtl="0" fontAlgn="base" latinLnBrk="1">
        <a:lnSpc>
          <a:spcPct val="90000"/>
        </a:lnSpc>
        <a:spcBef>
          <a:spcPct val="50000"/>
        </a:spcBef>
        <a:spcAft>
          <a:spcPct val="0"/>
        </a:spcAft>
        <a:defRPr kumimoji="1" sz="1600" b="1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algn="l" rtl="0" fontAlgn="base" latinLnBrk="1">
        <a:spcBef>
          <a:spcPct val="0"/>
        </a:spcBef>
        <a:spcAft>
          <a:spcPct val="0"/>
        </a:spcAft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rtl="0" fontAlgn="base" latinLnBrk="1">
        <a:spcBef>
          <a:spcPct val="20000"/>
        </a:spcBef>
        <a:spcAft>
          <a:spcPct val="0"/>
        </a:spcAft>
        <a:buChar char="–"/>
        <a:defRPr kumimoji="1" sz="1600" b="1">
          <a:solidFill>
            <a:schemeClr val="tx1"/>
          </a:solidFill>
          <a:latin typeface="+mn-lt"/>
          <a:ea typeface="+mn-ea"/>
        </a:defRPr>
      </a:lvl2pPr>
      <a:lvl3pPr marL="1177925" indent="-228600" algn="l" rtl="0" fontAlgn="base" latinLnBrk="1">
        <a:spcBef>
          <a:spcPct val="20000"/>
        </a:spcBef>
        <a:spcAft>
          <a:spcPct val="0"/>
        </a:spcAft>
        <a:buChar char="•"/>
        <a:defRPr kumimoji="1" sz="1600" b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1600" b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hyperlink" Target="file:///E:\Prologue%20&#46041;&#50689;&#49345;\Prologue%20&#46041;&#50689;&#49345;.VOB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2226" name="Rectangle 2" descr="Dark vertical"/>
          <p:cNvSpPr>
            <a:spLocks noChangeArrowheads="1"/>
          </p:cNvSpPr>
          <p:nvPr/>
        </p:nvSpPr>
        <p:spPr bwMode="auto">
          <a:xfrm>
            <a:off x="22225" y="1828800"/>
            <a:ext cx="9882188" cy="3198813"/>
          </a:xfrm>
          <a:prstGeom prst="rect">
            <a:avLst/>
          </a:prstGeom>
          <a:pattFill prst="dkVert">
            <a:fgClr>
              <a:srgbClr val="D1A55C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lIns="90736" tIns="45368" rIns="90736" bIns="45368" anchor="ctr"/>
          <a:lstStyle/>
          <a:p>
            <a:pPr algn="ctr" defTabSz="908050"/>
            <a:endParaRPr lang="en-GB" altLang="en-US" sz="2000" b="0">
              <a:ea typeface="굴림" pitchFamily="50" charset="-127"/>
            </a:endParaRPr>
          </a:p>
        </p:txBody>
      </p:sp>
      <p:sp>
        <p:nvSpPr>
          <p:cNvPr id="7092227" name="Rectangle 3"/>
          <p:cNvSpPr>
            <a:spLocks noChangeArrowheads="1"/>
          </p:cNvSpPr>
          <p:nvPr/>
        </p:nvSpPr>
        <p:spPr bwMode="auto">
          <a:xfrm>
            <a:off x="22225" y="1828800"/>
            <a:ext cx="3292475" cy="3198813"/>
          </a:xfrm>
          <a:prstGeom prst="rect">
            <a:avLst/>
          </a:prstGeom>
          <a:solidFill>
            <a:srgbClr val="D1A55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736" tIns="45368" rIns="90736" bIns="45368" anchor="ctr"/>
          <a:lstStyle/>
          <a:p>
            <a:pPr algn="ctr" defTabSz="908050"/>
            <a:endParaRPr lang="en-GB" altLang="en-US" sz="2000" b="0">
              <a:ea typeface="굴림" pitchFamily="50" charset="-127"/>
            </a:endParaRPr>
          </a:p>
        </p:txBody>
      </p:sp>
      <p:sp>
        <p:nvSpPr>
          <p:cNvPr id="7092228" name="Date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935038" y="2209800"/>
            <a:ext cx="3436937" cy="414338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algn="ctr"/>
            <a:r>
              <a:rPr lang="en-CA" altLang="en-US"/>
              <a:t>Click to add date</a:t>
            </a:r>
          </a:p>
        </p:txBody>
      </p:sp>
      <p:sp>
        <p:nvSpPr>
          <p:cNvPr id="7092229" name="PresentationTitle"/>
          <p:cNvSpPr>
            <a:spLocks noGrp="1" noChangeArrowheads="1"/>
          </p:cNvSpPr>
          <p:nvPr>
            <p:ph type="ctrTitle" sz="quarter" idx="4294967295"/>
          </p:nvPr>
        </p:nvSpPr>
        <p:spPr bwMode="auto">
          <a:xfrm>
            <a:off x="641350" y="2717800"/>
            <a:ext cx="8607425" cy="1420813"/>
          </a:xfrm>
          <a:prstGeom prst="rect">
            <a:avLst/>
          </a:prstGeom>
          <a:noFill/>
          <a:ln/>
        </p:spPr>
        <p:txBody>
          <a:bodyPr lIns="0" tIns="42351" rIns="84705" bIns="42351"/>
          <a:lstStyle/>
          <a:p>
            <a:r>
              <a:rPr lang="en-CA" altLang="en-US"/>
              <a:t>Click to add title</a:t>
            </a:r>
          </a:p>
        </p:txBody>
      </p:sp>
      <p:pic>
        <p:nvPicPr>
          <p:cNvPr id="7092230" name="Picture 6" descr="30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1819275"/>
            <a:ext cx="3408363" cy="3211513"/>
          </a:xfrm>
          <a:prstGeom prst="rect">
            <a:avLst/>
          </a:prstGeom>
          <a:noFill/>
        </p:spPr>
      </p:pic>
      <p:pic>
        <p:nvPicPr>
          <p:cNvPr id="7092231" name="Picture 7" descr="GS건설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0300" y="765175"/>
            <a:ext cx="1627188" cy="557213"/>
          </a:xfrm>
          <a:prstGeom prst="rect">
            <a:avLst/>
          </a:prstGeom>
          <a:noFill/>
        </p:spPr>
      </p:pic>
      <p:sp>
        <p:nvSpPr>
          <p:cNvPr id="7092232" name="Rectangle 8"/>
          <p:cNvSpPr>
            <a:spLocks noChangeArrowheads="1"/>
          </p:cNvSpPr>
          <p:nvPr/>
        </p:nvSpPr>
        <p:spPr bwMode="auto">
          <a:xfrm>
            <a:off x="3525838" y="4221163"/>
            <a:ext cx="55419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9800" eaLnBrk="1" latinLnBrk="1" hangingPunct="1">
              <a:spcBef>
                <a:spcPct val="30000"/>
              </a:spcBef>
            </a:pP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일시</a:t>
            </a:r>
            <a:r>
              <a:rPr kumimoji="1" lang="en-US" altLang="ko-KR" sz="1800" b="0">
                <a:latin typeface="HY견고딕" pitchFamily="18" charset="-127"/>
                <a:ea typeface="HY견고딕" pitchFamily="18" charset="-127"/>
              </a:rPr>
              <a:t>: 2006</a:t>
            </a: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년 </a:t>
            </a:r>
            <a:r>
              <a:rPr kumimoji="1" lang="en-US" altLang="ko-KR" sz="1800" b="0">
                <a:latin typeface="HY견고딕" pitchFamily="18" charset="-127"/>
                <a:ea typeface="HY견고딕" pitchFamily="18" charset="-127"/>
              </a:rPr>
              <a:t>9</a:t>
            </a: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월 </a:t>
            </a:r>
            <a:r>
              <a:rPr kumimoji="1" lang="en-US" altLang="ko-KR" sz="1800" b="0">
                <a:latin typeface="HY견고딕" pitchFamily="18" charset="-127"/>
                <a:ea typeface="HY견고딕" pitchFamily="18" charset="-127"/>
              </a:rPr>
              <a:t>18</a:t>
            </a: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일</a:t>
            </a:r>
            <a:r>
              <a:rPr kumimoji="1" lang="en-US" altLang="ko-KR" sz="1800" b="0">
                <a:latin typeface="HY견고딕" pitchFamily="18" charset="-127"/>
                <a:ea typeface="HY견고딕" pitchFamily="18" charset="-127"/>
              </a:rPr>
              <a:t>, 2:00PM </a:t>
            </a:r>
          </a:p>
          <a:p>
            <a:pPr defTabSz="939800" eaLnBrk="1" latinLnBrk="1" hangingPunct="1">
              <a:spcBef>
                <a:spcPct val="30000"/>
              </a:spcBef>
            </a:pP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장소</a:t>
            </a:r>
            <a:r>
              <a:rPr kumimoji="1" lang="en-US" altLang="ko-KR" sz="1800" b="0">
                <a:latin typeface="HY견고딕" pitchFamily="18" charset="-127"/>
                <a:ea typeface="HY견고딕" pitchFamily="18" charset="-127"/>
              </a:rPr>
              <a:t>: </a:t>
            </a:r>
            <a:r>
              <a:rPr kumimoji="1" lang="ko-KR" altLang="en-US" sz="1800" b="0">
                <a:latin typeface="HY견고딕" pitchFamily="18" charset="-127"/>
                <a:ea typeface="HY견고딕" pitchFamily="18" charset="-127"/>
              </a:rPr>
              <a:t>건설회관</a:t>
            </a:r>
          </a:p>
        </p:txBody>
      </p:sp>
      <p:sp>
        <p:nvSpPr>
          <p:cNvPr id="7092233" name="Date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552825" y="2006600"/>
            <a:ext cx="4778375" cy="350838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r>
              <a:rPr lang="ko-KR" altLang="en-US" sz="1800" i="1">
                <a:latin typeface="HY견고딕" pitchFamily="18" charset="-127"/>
                <a:ea typeface="HY견고딕" pitchFamily="18" charset="-127"/>
              </a:rPr>
              <a:t>건 설 업 체 인 사 관 리 자 협 의 회  발표자료</a:t>
            </a:r>
          </a:p>
        </p:txBody>
      </p:sp>
      <p:sp>
        <p:nvSpPr>
          <p:cNvPr id="7092234" name="PresentationTitle"/>
          <p:cNvSpPr>
            <a:spLocks noGrp="1" noChangeArrowheads="1"/>
          </p:cNvSpPr>
          <p:nvPr>
            <p:ph type="ctrTitle" sz="quarter" idx="4294967295"/>
          </p:nvPr>
        </p:nvSpPr>
        <p:spPr bwMode="auto">
          <a:xfrm>
            <a:off x="3575050" y="2420938"/>
            <a:ext cx="6329363" cy="1420812"/>
          </a:xfrm>
          <a:prstGeom prst="rect">
            <a:avLst/>
          </a:prstGeom>
          <a:noFill/>
          <a:ln/>
        </p:spPr>
        <p:txBody>
          <a:bodyPr lIns="0" tIns="42351" rIns="84705" bIns="42351" anchor="ctr"/>
          <a:lstStyle/>
          <a:p>
            <a:pPr>
              <a:lnSpc>
                <a:spcPct val="110000"/>
              </a:lnSpc>
            </a:pPr>
            <a:r>
              <a:rPr lang="en-CA" altLang="ko-KR" sz="2800">
                <a:solidFill>
                  <a:schemeClr val="tx1"/>
                </a:solidFill>
                <a:latin typeface="Tahoma" pitchFamily="34" charset="0"/>
                <a:ea typeface="HY견고딕" pitchFamily="18" charset="-127"/>
              </a:rPr>
              <a:t>GS</a:t>
            </a:r>
            <a:r>
              <a:rPr lang="ko-KR" altLang="en-US" sz="2800" b="0">
                <a:solidFill>
                  <a:schemeClr val="tx1"/>
                </a:solidFill>
                <a:latin typeface="Tahoma" pitchFamily="34" charset="0"/>
                <a:ea typeface="HY견고딕" pitchFamily="18" charset="-127"/>
              </a:rPr>
              <a:t>건설의 교육체계와 운영 사례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0690" name="Text Box 2"/>
          <p:cNvSpPr txBox="1">
            <a:spLocks noChangeArrowheads="1"/>
          </p:cNvSpPr>
          <p:nvPr/>
        </p:nvSpPr>
        <p:spPr bwMode="auto">
          <a:xfrm>
            <a:off x="5419725" y="2930525"/>
            <a:ext cx="38131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115000"/>
              </a:lnSpc>
            </a:pPr>
            <a:r>
              <a:rPr kumimoji="1" lang="en-US" altLang="ko-KR">
                <a:ea typeface="바탕" pitchFamily="18" charset="-127"/>
              </a:rPr>
              <a:t>  </a:t>
            </a:r>
          </a:p>
          <a:p>
            <a:pPr eaLnBrk="1" latinLnBrk="1" hangingPunct="1">
              <a:lnSpc>
                <a:spcPct val="115000"/>
              </a:lnSpc>
              <a:buFontTx/>
              <a:buChar char="•"/>
            </a:pPr>
            <a:r>
              <a:rPr kumimoji="1" lang="en-US" altLang="ko-KR">
                <a:ea typeface="바탕" pitchFamily="18" charset="-127"/>
              </a:rPr>
              <a:t> </a:t>
            </a:r>
            <a:r>
              <a:rPr kumimoji="1" lang="ko-KR" altLang="en-US">
                <a:ea typeface="바탕" pitchFamily="18" charset="-127"/>
              </a:rPr>
              <a:t>신규개발 중인 과정 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 </a:t>
            </a:r>
            <a:r>
              <a:rPr kumimoji="1" lang="en-US" altLang="ko-KR">
                <a:ea typeface="바탕" pitchFamily="18" charset="-127"/>
              </a:rPr>
              <a:t>- </a:t>
            </a:r>
            <a:r>
              <a:rPr kumimoji="1" lang="ko-KR" altLang="en-US">
                <a:ea typeface="바탕" pitchFamily="18" charset="-127"/>
              </a:rPr>
              <a:t>신임임원과정</a:t>
            </a:r>
            <a:r>
              <a:rPr kumimoji="1" lang="en-US" altLang="ko-KR">
                <a:ea typeface="바탕" pitchFamily="18" charset="-127"/>
              </a:rPr>
              <a:t>(GS</a:t>
            </a:r>
            <a:r>
              <a:rPr kumimoji="1" lang="ko-KR" altLang="en-US">
                <a:ea typeface="바탕" pitchFamily="18" charset="-127"/>
              </a:rPr>
              <a:t>그룹차원</a:t>
            </a:r>
            <a:r>
              <a:rPr kumimoji="1" lang="en-US" altLang="ko-KR">
                <a:ea typeface="바탕" pitchFamily="18" charset="-127"/>
              </a:rPr>
              <a:t>)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en-US" altLang="ko-KR">
                <a:ea typeface="바탕" pitchFamily="18" charset="-127"/>
              </a:rPr>
              <a:t>    - GSEC(GS Executive Conference – LG GCC)</a:t>
            </a:r>
            <a:br>
              <a:rPr kumimoji="1" lang="en-US" altLang="ko-KR">
                <a:ea typeface="바탕" pitchFamily="18" charset="-127"/>
              </a:rPr>
            </a:br>
            <a:endParaRPr kumimoji="1" lang="en-US" altLang="ko-KR">
              <a:ea typeface="바탕" pitchFamily="18" charset="-127"/>
            </a:endParaRPr>
          </a:p>
          <a:p>
            <a:pPr eaLnBrk="1" latinLnBrk="1" hangingPunct="1">
              <a:lnSpc>
                <a:spcPct val="115000"/>
              </a:lnSpc>
              <a:buFontTx/>
              <a:buChar char="•"/>
            </a:pPr>
            <a:r>
              <a:rPr kumimoji="1" lang="en-US" altLang="ko-KR">
                <a:ea typeface="바탕" pitchFamily="18" charset="-127"/>
              </a:rPr>
              <a:t> Revamping</a:t>
            </a:r>
            <a:r>
              <a:rPr kumimoji="1" lang="ko-KR" altLang="en-US">
                <a:ea typeface="바탕" pitchFamily="18" charset="-127"/>
              </a:rPr>
              <a:t>이 필요한 과정 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</a:t>
            </a:r>
            <a:r>
              <a:rPr kumimoji="1" lang="en-US" altLang="ko-KR">
                <a:ea typeface="바탕" pitchFamily="18" charset="-127"/>
              </a:rPr>
              <a:t>- </a:t>
            </a:r>
            <a:r>
              <a:rPr kumimoji="1" lang="ko-KR" altLang="en-US">
                <a:ea typeface="바탕" pitchFamily="18" charset="-127"/>
              </a:rPr>
              <a:t>임원 리더십세미나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 </a:t>
            </a:r>
            <a:r>
              <a:rPr kumimoji="1" lang="en-US" altLang="ko-KR">
                <a:ea typeface="바탕" pitchFamily="18" charset="-127"/>
              </a:rPr>
              <a:t>(</a:t>
            </a:r>
            <a:r>
              <a:rPr kumimoji="1" lang="ko-KR" altLang="en-US">
                <a:ea typeface="바탕" pitchFamily="18" charset="-127"/>
              </a:rPr>
              <a:t>경영층의 비즈니스에 대한 통찰력을 함양하고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   </a:t>
            </a:r>
            <a:r>
              <a:rPr kumimoji="1" lang="en-US" altLang="ko-KR">
                <a:ea typeface="바탕" pitchFamily="18" charset="-127"/>
              </a:rPr>
              <a:t>CEO</a:t>
            </a:r>
            <a:r>
              <a:rPr kumimoji="1" lang="ko-KR" altLang="en-US">
                <a:ea typeface="바탕" pitchFamily="18" charset="-127"/>
              </a:rPr>
              <a:t>의 리더십을 전파할 수 있도록 과정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    </a:t>
            </a:r>
            <a:r>
              <a:rPr kumimoji="1" lang="en-US" altLang="ko-KR">
                <a:ea typeface="바탕" pitchFamily="18" charset="-127"/>
              </a:rPr>
              <a:t>Revamping</a:t>
            </a:r>
            <a:r>
              <a:rPr kumimoji="1" lang="ko-KR" altLang="en-US">
                <a:ea typeface="바탕" pitchFamily="18" charset="-127"/>
              </a:rPr>
              <a:t>이 필요함</a:t>
            </a:r>
            <a:r>
              <a:rPr kumimoji="1" lang="en-US" altLang="ko-KR">
                <a:ea typeface="바탕" pitchFamily="18" charset="-127"/>
              </a:rPr>
              <a:t>)</a:t>
            </a:r>
          </a:p>
        </p:txBody>
      </p:sp>
      <p:sp>
        <p:nvSpPr>
          <p:cNvPr id="6770691" name="Rectangle 3"/>
          <p:cNvSpPr>
            <a:spLocks noChangeArrowheads="1"/>
          </p:cNvSpPr>
          <p:nvPr/>
        </p:nvSpPr>
        <p:spPr bwMode="auto">
          <a:xfrm>
            <a:off x="903288" y="2489200"/>
            <a:ext cx="3613150" cy="3597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/>
            <a:endParaRPr kumimoji="1" lang="ko-KR" altLang="ko-KR" sz="900">
              <a:ea typeface="바탕" pitchFamily="18" charset="-127"/>
            </a:endParaRPr>
          </a:p>
        </p:txBody>
      </p:sp>
      <p:sp>
        <p:nvSpPr>
          <p:cNvPr id="6770692" name="AutoShape 4"/>
          <p:cNvSpPr>
            <a:spLocks noChangeArrowheads="1"/>
          </p:cNvSpPr>
          <p:nvPr/>
        </p:nvSpPr>
        <p:spPr bwMode="auto">
          <a:xfrm>
            <a:off x="1009650" y="4735513"/>
            <a:ext cx="425450" cy="1252537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상무</a:t>
            </a:r>
          </a:p>
        </p:txBody>
      </p:sp>
      <p:sp>
        <p:nvSpPr>
          <p:cNvPr id="6770693" name="AutoShape 5"/>
          <p:cNvSpPr>
            <a:spLocks noChangeArrowheads="1"/>
          </p:cNvSpPr>
          <p:nvPr/>
        </p:nvSpPr>
        <p:spPr bwMode="auto">
          <a:xfrm>
            <a:off x="1009650" y="3552825"/>
            <a:ext cx="425450" cy="1125538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부사장</a:t>
            </a:r>
          </a:p>
        </p:txBody>
      </p:sp>
      <p:sp>
        <p:nvSpPr>
          <p:cNvPr id="6770694" name="AutoShape 6"/>
          <p:cNvSpPr>
            <a:spLocks noChangeArrowheads="1"/>
          </p:cNvSpPr>
          <p:nvPr/>
        </p:nvSpPr>
        <p:spPr bwMode="auto">
          <a:xfrm>
            <a:off x="1009650" y="2593975"/>
            <a:ext cx="425450" cy="901700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CEO</a:t>
            </a:r>
          </a:p>
        </p:txBody>
      </p:sp>
      <p:sp>
        <p:nvSpPr>
          <p:cNvPr id="6770695" name="AutoShape 7"/>
          <p:cNvSpPr>
            <a:spLocks noChangeArrowheads="1"/>
          </p:cNvSpPr>
          <p:nvPr/>
        </p:nvSpPr>
        <p:spPr bwMode="auto">
          <a:xfrm>
            <a:off x="1582738" y="2593975"/>
            <a:ext cx="446087" cy="9017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GSEC</a:t>
            </a:r>
          </a:p>
        </p:txBody>
      </p:sp>
      <p:sp>
        <p:nvSpPr>
          <p:cNvPr id="6770696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76488" y="3552825"/>
            <a:ext cx="369887" cy="2084388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>
                <a:ea typeface="바탕" pitchFamily="18" charset="-127"/>
              </a:rPr>
              <a:t>EnDP</a:t>
            </a:r>
          </a:p>
        </p:txBody>
      </p:sp>
      <p:sp>
        <p:nvSpPr>
          <p:cNvPr id="6770697" name="AutoShape 9"/>
          <p:cNvSpPr>
            <a:spLocks noChangeArrowheads="1"/>
          </p:cNvSpPr>
          <p:nvPr/>
        </p:nvSpPr>
        <p:spPr bwMode="auto">
          <a:xfrm>
            <a:off x="1582738" y="5683250"/>
            <a:ext cx="1079500" cy="2984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*</a:t>
            </a:r>
            <a:r>
              <a:rPr kumimoji="1" lang="ko-KR" altLang="en-US" sz="1000">
                <a:ea typeface="바탕" pitchFamily="18" charset="-127"/>
              </a:rPr>
              <a:t>신임임원과정</a:t>
            </a:r>
          </a:p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(EDP)</a:t>
            </a:r>
          </a:p>
        </p:txBody>
      </p:sp>
      <p:sp>
        <p:nvSpPr>
          <p:cNvPr id="677069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244850" y="3552825"/>
            <a:ext cx="319088" cy="24257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최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고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경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영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자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과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>
                <a:ea typeface="바탕" pitchFamily="18" charset="-127"/>
              </a:rPr>
              <a:t>정</a:t>
            </a:r>
          </a:p>
        </p:txBody>
      </p:sp>
      <p:sp>
        <p:nvSpPr>
          <p:cNvPr id="6770699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060825" y="2593975"/>
            <a:ext cx="320675" cy="33893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임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원</a:t>
            </a:r>
          </a:p>
          <a:p>
            <a:pPr algn="ctr" eaLnBrk="1" latinLnBrk="1" hangingPunct="1">
              <a:lnSpc>
                <a:spcPct val="110000"/>
              </a:lnSpc>
            </a:pPr>
            <a:endParaRPr kumimoji="1" lang="ko-KR" altLang="en-US" sz="1000">
              <a:ea typeface="바탕" pitchFamily="18" charset="-127"/>
            </a:endParaRP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어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학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과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정</a:t>
            </a:r>
          </a:p>
        </p:txBody>
      </p:sp>
      <p:sp>
        <p:nvSpPr>
          <p:cNvPr id="6770700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835275" y="2593975"/>
            <a:ext cx="320675" cy="2054225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L</a:t>
            </a:r>
          </a:p>
          <a:p>
            <a:pPr algn="ctr" eaLnBrk="1" latinLnBrk="1" hangingPunct="1"/>
            <a:r>
              <a:rPr kumimoji="1" lang="en-US" altLang="ko-KR" sz="1000">
                <a:ea typeface="바탕" pitchFamily="18" charset="-127"/>
              </a:rPr>
              <a:t>G</a:t>
            </a:r>
          </a:p>
          <a:p>
            <a:pPr algn="ctr" eaLnBrk="1" latinLnBrk="1" hangingPunct="1"/>
            <a:endParaRPr kumimoji="1" lang="en-US" altLang="ko-KR" sz="1000">
              <a:ea typeface="바탕" pitchFamily="18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경</a:t>
            </a:r>
          </a:p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영</a:t>
            </a:r>
          </a:p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인</a:t>
            </a:r>
          </a:p>
          <a:p>
            <a:pPr algn="ctr" eaLnBrk="1" latinLnBrk="1" hangingPunct="1"/>
            <a:endParaRPr kumimoji="1" lang="ko-KR" altLang="en-US" sz="1000">
              <a:ea typeface="바탕" pitchFamily="18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포</a:t>
            </a:r>
          </a:p>
          <a:p>
            <a:pPr algn="ctr" eaLnBrk="1" latinLnBrk="1" hangingPunct="1"/>
            <a:r>
              <a:rPr kumimoji="1" lang="ko-KR" altLang="en-US" sz="1000">
                <a:ea typeface="바탕" pitchFamily="18" charset="-127"/>
              </a:rPr>
              <a:t>럼</a:t>
            </a:r>
          </a:p>
        </p:txBody>
      </p:sp>
      <p:sp>
        <p:nvSpPr>
          <p:cNvPr id="6770701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652838" y="2593975"/>
            <a:ext cx="320675" cy="33893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임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원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리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더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십</a:t>
            </a:r>
          </a:p>
          <a:p>
            <a:pPr algn="ctr" eaLnBrk="1" latinLnBrk="1" hangingPunct="1">
              <a:lnSpc>
                <a:spcPct val="110000"/>
              </a:lnSpc>
            </a:pPr>
            <a:endParaRPr kumimoji="1" lang="ko-KR" altLang="en-US" sz="1000">
              <a:ea typeface="바탕" pitchFamily="18" charset="-127"/>
            </a:endParaRP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세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미</a:t>
            </a:r>
          </a:p>
          <a:p>
            <a:pPr algn="ctr"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" pitchFamily="18" charset="-127"/>
              </a:rPr>
              <a:t>나</a:t>
            </a:r>
          </a:p>
        </p:txBody>
      </p:sp>
      <p:grpSp>
        <p:nvGrpSpPr>
          <p:cNvPr id="6770702" name="Group 14"/>
          <p:cNvGrpSpPr>
            <a:grpSpLocks/>
          </p:cNvGrpSpPr>
          <p:nvPr/>
        </p:nvGrpSpPr>
        <p:grpSpPr bwMode="auto">
          <a:xfrm>
            <a:off x="2551113" y="2160588"/>
            <a:ext cx="1955800" cy="257175"/>
            <a:chOff x="1671" y="1201"/>
            <a:chExt cx="1232" cy="162"/>
          </a:xfrm>
        </p:grpSpPr>
        <p:sp>
          <p:nvSpPr>
            <p:cNvPr id="6770703" name="AutoShape 15"/>
            <p:cNvSpPr>
              <a:spLocks noChangeArrowheads="1"/>
            </p:cNvSpPr>
            <p:nvPr/>
          </p:nvSpPr>
          <p:spPr bwMode="auto">
            <a:xfrm>
              <a:off x="22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rgbClr val="F9F3A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0704" name="Text Box 16"/>
            <p:cNvSpPr txBox="1">
              <a:spLocks noChangeArrowheads="1"/>
            </p:cNvSpPr>
            <p:nvPr/>
          </p:nvSpPr>
          <p:spPr bwMode="auto">
            <a:xfrm>
              <a:off x="2269" y="1209"/>
              <a:ext cx="2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  LG</a:t>
              </a:r>
            </a:p>
          </p:txBody>
        </p:sp>
        <p:sp>
          <p:nvSpPr>
            <p:cNvPr id="6770705" name="AutoShape 17"/>
            <p:cNvSpPr>
              <a:spLocks noChangeArrowheads="1"/>
            </p:cNvSpPr>
            <p:nvPr/>
          </p:nvSpPr>
          <p:spPr bwMode="auto">
            <a:xfrm>
              <a:off x="25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0706" name="Text Box 18"/>
            <p:cNvSpPr txBox="1">
              <a:spLocks noChangeArrowheads="1"/>
            </p:cNvSpPr>
            <p:nvPr/>
          </p:nvSpPr>
          <p:spPr bwMode="auto">
            <a:xfrm>
              <a:off x="2595" y="1209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당사 </a:t>
              </a:r>
            </a:p>
          </p:txBody>
        </p:sp>
        <p:sp>
          <p:nvSpPr>
            <p:cNvPr id="6770707" name="AutoShape 19"/>
            <p:cNvSpPr>
              <a:spLocks noChangeArrowheads="1"/>
            </p:cNvSpPr>
            <p:nvPr/>
          </p:nvSpPr>
          <p:spPr bwMode="auto">
            <a:xfrm>
              <a:off x="1932" y="1247"/>
              <a:ext cx="113" cy="76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0708" name="Text Box 20"/>
            <p:cNvSpPr txBox="1">
              <a:spLocks noChangeArrowheads="1"/>
            </p:cNvSpPr>
            <p:nvPr/>
          </p:nvSpPr>
          <p:spPr bwMode="auto">
            <a:xfrm>
              <a:off x="1671" y="1201"/>
              <a:ext cx="1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주관</a:t>
              </a:r>
              <a:r>
                <a:rPr kumimoji="1" lang="en-US" altLang="ko-KR" sz="1000">
                  <a:ea typeface="바탕" pitchFamily="18" charset="-127"/>
                </a:rPr>
                <a:t>(                                         )</a:t>
              </a:r>
            </a:p>
          </p:txBody>
        </p:sp>
        <p:sp>
          <p:nvSpPr>
            <p:cNvPr id="6770709" name="Text Box 21"/>
            <p:cNvSpPr txBox="1">
              <a:spLocks noChangeArrowheads="1"/>
            </p:cNvSpPr>
            <p:nvPr/>
          </p:nvSpPr>
          <p:spPr bwMode="auto">
            <a:xfrm>
              <a:off x="2016" y="1209"/>
              <a:ext cx="2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GS</a:t>
              </a:r>
            </a:p>
          </p:txBody>
        </p:sp>
      </p:grpSp>
      <p:sp>
        <p:nvSpPr>
          <p:cNvPr id="6770710" name="Rectangle 22"/>
          <p:cNvSpPr>
            <a:spLocks noChangeArrowheads="1"/>
          </p:cNvSpPr>
          <p:nvPr/>
        </p:nvSpPr>
        <p:spPr bwMode="auto">
          <a:xfrm>
            <a:off x="581025" y="812800"/>
            <a:ext cx="86582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kumimoji="1" lang="ko-KR" altLang="en-US" sz="1400">
                <a:ea typeface="바탕" pitchFamily="18" charset="-127"/>
              </a:rPr>
              <a:t>현재 임원을 대상으로 운영하고 있는 교육과정은 </a:t>
            </a:r>
            <a:r>
              <a:rPr kumimoji="1" lang="en-US" altLang="ko-KR" sz="1400">
                <a:ea typeface="바탕" pitchFamily="18" charset="-127"/>
              </a:rPr>
              <a:t>5</a:t>
            </a:r>
            <a:r>
              <a:rPr kumimoji="1" lang="ko-KR" altLang="en-US" sz="1400">
                <a:ea typeface="바탕" pitchFamily="18" charset="-127"/>
              </a:rPr>
              <a:t>개 과정</a:t>
            </a:r>
            <a:r>
              <a:rPr kumimoji="1" lang="en-US" altLang="ko-KR" sz="1400">
                <a:ea typeface="바탕" pitchFamily="18" charset="-127"/>
              </a:rPr>
              <a:t>(EnDP </a:t>
            </a:r>
            <a:r>
              <a:rPr kumimoji="1" lang="ko-KR" altLang="en-US" sz="1400">
                <a:ea typeface="바탕" pitchFamily="18" charset="-127"/>
              </a:rPr>
              <a:t>포함시</a:t>
            </a:r>
            <a:r>
              <a:rPr kumimoji="1" lang="en-US" altLang="ko-KR" sz="1400">
                <a:ea typeface="바탕" pitchFamily="18" charset="-127"/>
              </a:rPr>
              <a:t>12</a:t>
            </a:r>
            <a:r>
              <a:rPr kumimoji="1" lang="ko-KR" altLang="en-US" sz="1400">
                <a:ea typeface="바탕" pitchFamily="18" charset="-127"/>
              </a:rPr>
              <a:t>개 과정</a:t>
            </a:r>
            <a:r>
              <a:rPr kumimoji="1" lang="en-US" altLang="ko-KR" sz="1400">
                <a:ea typeface="바탕" pitchFamily="18" charset="-127"/>
              </a:rPr>
              <a:t>)</a:t>
            </a:r>
            <a:r>
              <a:rPr kumimoji="1" lang="ko-KR" altLang="en-US" sz="1400">
                <a:ea typeface="바탕" pitchFamily="18" charset="-127"/>
              </a:rPr>
              <a:t>이나</a:t>
            </a:r>
            <a:r>
              <a:rPr kumimoji="1" lang="en-US" altLang="ko-KR" sz="1400">
                <a:ea typeface="바탕" pitchFamily="18" charset="-127"/>
              </a:rPr>
              <a:t>, GS</a:t>
            </a:r>
            <a:r>
              <a:rPr kumimoji="1" lang="ko-KR" altLang="en-US" sz="1400">
                <a:ea typeface="바탕" pitchFamily="18" charset="-127"/>
              </a:rPr>
              <a:t>그룹 차원에서 개발하고 있는 </a:t>
            </a:r>
            <a:r>
              <a:rPr kumimoji="1" lang="en-US" altLang="ko-KR" sz="1400">
                <a:ea typeface="바탕" pitchFamily="18" charset="-127"/>
              </a:rPr>
              <a:t>2</a:t>
            </a:r>
            <a:r>
              <a:rPr kumimoji="1" lang="ko-KR" altLang="en-US" sz="1400">
                <a:ea typeface="바탕" pitchFamily="18" charset="-127"/>
              </a:rPr>
              <a:t>개 과정을 포함하면 총 </a:t>
            </a:r>
            <a:r>
              <a:rPr kumimoji="1" lang="en-US" altLang="ko-KR" sz="1400">
                <a:ea typeface="바탕" pitchFamily="18" charset="-127"/>
              </a:rPr>
              <a:t>7</a:t>
            </a:r>
            <a:r>
              <a:rPr kumimoji="1" lang="ko-KR" altLang="en-US" sz="1400">
                <a:ea typeface="바탕" pitchFamily="18" charset="-127"/>
              </a:rPr>
              <a:t>개 과정임</a:t>
            </a:r>
          </a:p>
        </p:txBody>
      </p:sp>
      <p:sp>
        <p:nvSpPr>
          <p:cNvPr id="6770711" name="Rectangle 23"/>
          <p:cNvSpPr>
            <a:spLocks noChangeArrowheads="1"/>
          </p:cNvSpPr>
          <p:nvPr/>
        </p:nvSpPr>
        <p:spPr bwMode="auto">
          <a:xfrm>
            <a:off x="4070350" y="1671638"/>
            <a:ext cx="11461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임원 교육체계 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6770712" name="Line 24"/>
          <p:cNvSpPr>
            <a:spLocks noChangeShapeType="1"/>
          </p:cNvSpPr>
          <p:nvPr/>
        </p:nvSpPr>
        <p:spPr bwMode="gray">
          <a:xfrm>
            <a:off x="3333750" y="1943100"/>
            <a:ext cx="2620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70713" name="AutoShape 25"/>
          <p:cNvSpPr>
            <a:spLocks noChangeArrowheads="1"/>
          </p:cNvSpPr>
          <p:nvPr/>
        </p:nvSpPr>
        <p:spPr bwMode="auto">
          <a:xfrm rot="5400000">
            <a:off x="3830638" y="3994150"/>
            <a:ext cx="2495550" cy="269875"/>
          </a:xfrm>
          <a:prstGeom prst="triangle">
            <a:avLst>
              <a:gd name="adj" fmla="val 50000"/>
            </a:avLst>
          </a:prstGeom>
          <a:solidFill>
            <a:srgbClr val="96969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0714" name="Text Box 26"/>
          <p:cNvSpPr txBox="1">
            <a:spLocks noChangeArrowheads="1"/>
          </p:cNvSpPr>
          <p:nvPr/>
        </p:nvSpPr>
        <p:spPr bwMode="gray">
          <a:xfrm>
            <a:off x="1155700" y="6165850"/>
            <a:ext cx="28575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1" lang="en-US" altLang="ko-KR">
                <a:ea typeface="바탕" pitchFamily="18" charset="-127"/>
              </a:rPr>
              <a:t>☞  1. EnDP</a:t>
            </a:r>
            <a:r>
              <a:rPr kumimoji="1" lang="ko-KR" altLang="en-US">
                <a:ea typeface="바탕" pitchFamily="18" charset="-127"/>
              </a:rPr>
              <a:t>는 </a:t>
            </a:r>
            <a:r>
              <a:rPr kumimoji="1" lang="en-US" altLang="ko-KR">
                <a:ea typeface="바탕" pitchFamily="18" charset="-127"/>
              </a:rPr>
              <a:t>9</a:t>
            </a:r>
            <a:r>
              <a:rPr kumimoji="1" lang="ko-KR" altLang="en-US">
                <a:ea typeface="바탕" pitchFamily="18" charset="-127"/>
              </a:rPr>
              <a:t>개 과정으로 운영하고 있음</a:t>
            </a:r>
          </a:p>
        </p:txBody>
      </p:sp>
      <p:sp>
        <p:nvSpPr>
          <p:cNvPr id="6770715" name="Text Box 27"/>
          <p:cNvSpPr txBox="1">
            <a:spLocks noChangeArrowheads="1"/>
          </p:cNvSpPr>
          <p:nvPr/>
        </p:nvSpPr>
        <p:spPr bwMode="auto">
          <a:xfrm>
            <a:off x="2463800" y="4295775"/>
            <a:ext cx="220663" cy="1825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ko-KR">
                <a:ea typeface="바탕" pitchFamily="18" charset="-127"/>
              </a:rPr>
              <a:t>1)  </a:t>
            </a:r>
          </a:p>
        </p:txBody>
      </p:sp>
      <p:sp>
        <p:nvSpPr>
          <p:cNvPr id="6770717" name="Rectangle 29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786BC0C5-FBBA-4628-AB35-0A08A2D6CCBC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10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0718" name="Text Box 30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  <p:sp>
        <p:nvSpPr>
          <p:cNvPr id="6770719" name="Text Box 31"/>
          <p:cNvSpPr txBox="1">
            <a:spLocks noChangeArrowheads="1"/>
          </p:cNvSpPr>
          <p:nvPr/>
        </p:nvSpPr>
        <p:spPr bwMode="auto">
          <a:xfrm>
            <a:off x="6308725" y="130175"/>
            <a:ext cx="3227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1) </a:t>
            </a:r>
            <a:r>
              <a:rPr kumimoji="1" lang="ko-KR" altLang="en-US" sz="1400">
                <a:ea typeface="바탕" pitchFamily="18" charset="-127"/>
              </a:rPr>
              <a:t>임원교육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1837" name="Group 125"/>
          <p:cNvGraphicFramePr>
            <a:graphicFrameLocks noGrp="1"/>
          </p:cNvGraphicFramePr>
          <p:nvPr/>
        </p:nvGraphicFramePr>
        <p:xfrm>
          <a:off x="477838" y="1622425"/>
          <a:ext cx="9023350" cy="3602928"/>
        </p:xfrm>
        <a:graphic>
          <a:graphicData uri="http://schemas.openxmlformats.org/drawingml/2006/table">
            <a:tbl>
              <a:tblPr/>
              <a:tblGrid>
                <a:gridCol w="2016125"/>
                <a:gridCol w="2484437"/>
                <a:gridCol w="1547813"/>
                <a:gridCol w="865187"/>
                <a:gridCol w="827088"/>
                <a:gridCol w="755650"/>
                <a:gridCol w="527050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8024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GS Executive Conference (GSEC)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 Vision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달성을 위한 최고 경영진의 논의의 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CEO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그룹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신임임원과정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(EDP)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미래가치 실현하는 경영자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신임임원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그룹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EnDP(9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 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전략적 경영능력 개발 및 사업가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부사장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~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상무보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6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LG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경영인 포럼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 임원의 경영환경 변화에 대한 지식 및 정보 습득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CEO,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본부장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인사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전략담당 임원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조찬모임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월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LG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최고경영자과정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경영능력 향상 및 환경변화 대응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부사장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~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상무보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임원 리더십 세미나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경영관련 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Issue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CEO~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상무보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임원 어학 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활용 가능형 어학능력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CEO~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상무보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1:1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어학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71804" name="Rectangle 92"/>
          <p:cNvSpPr>
            <a:spLocks noChangeArrowheads="1"/>
          </p:cNvSpPr>
          <p:nvPr/>
        </p:nvSpPr>
        <p:spPr bwMode="auto">
          <a:xfrm>
            <a:off x="506413" y="2090738"/>
            <a:ext cx="1978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05" name="Rectangle 9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" y="3027363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06" name="Rectangle 9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5300" y="3932238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07" name="Rectangle 9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" y="2992438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09" name="Rectangle 9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5300" y="4795838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11" name="Rectangle 9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" y="3513138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6771812" name="Group 100"/>
          <p:cNvGrpSpPr>
            <a:grpSpLocks/>
          </p:cNvGrpSpPr>
          <p:nvPr/>
        </p:nvGrpSpPr>
        <p:grpSpPr bwMode="auto">
          <a:xfrm>
            <a:off x="7478713" y="1309688"/>
            <a:ext cx="1955800" cy="257175"/>
            <a:chOff x="1671" y="1201"/>
            <a:chExt cx="1232" cy="162"/>
          </a:xfrm>
        </p:grpSpPr>
        <p:sp>
          <p:nvSpPr>
            <p:cNvPr id="6771813" name="AutoShape 101"/>
            <p:cNvSpPr>
              <a:spLocks noChangeArrowheads="1"/>
            </p:cNvSpPr>
            <p:nvPr/>
          </p:nvSpPr>
          <p:spPr bwMode="auto">
            <a:xfrm>
              <a:off x="22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rgbClr val="F9F3A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1814" name="Text Box 102"/>
            <p:cNvSpPr txBox="1">
              <a:spLocks noChangeArrowheads="1"/>
            </p:cNvSpPr>
            <p:nvPr/>
          </p:nvSpPr>
          <p:spPr bwMode="auto">
            <a:xfrm>
              <a:off x="2269" y="1209"/>
              <a:ext cx="2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  LG</a:t>
              </a:r>
            </a:p>
          </p:txBody>
        </p:sp>
        <p:sp>
          <p:nvSpPr>
            <p:cNvPr id="6771815" name="AutoShape 103"/>
            <p:cNvSpPr>
              <a:spLocks noChangeArrowheads="1"/>
            </p:cNvSpPr>
            <p:nvPr/>
          </p:nvSpPr>
          <p:spPr bwMode="auto">
            <a:xfrm>
              <a:off x="25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1816" name="Text Box 104"/>
            <p:cNvSpPr txBox="1">
              <a:spLocks noChangeArrowheads="1"/>
            </p:cNvSpPr>
            <p:nvPr/>
          </p:nvSpPr>
          <p:spPr bwMode="auto">
            <a:xfrm>
              <a:off x="2595" y="1209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당사 </a:t>
              </a:r>
            </a:p>
          </p:txBody>
        </p:sp>
        <p:sp>
          <p:nvSpPr>
            <p:cNvPr id="6771817" name="AutoShape 105"/>
            <p:cNvSpPr>
              <a:spLocks noChangeArrowheads="1"/>
            </p:cNvSpPr>
            <p:nvPr/>
          </p:nvSpPr>
          <p:spPr bwMode="auto">
            <a:xfrm>
              <a:off x="1932" y="1247"/>
              <a:ext cx="113" cy="76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1818" name="Text Box 106"/>
            <p:cNvSpPr txBox="1">
              <a:spLocks noChangeArrowheads="1"/>
            </p:cNvSpPr>
            <p:nvPr/>
          </p:nvSpPr>
          <p:spPr bwMode="auto">
            <a:xfrm>
              <a:off x="1671" y="1201"/>
              <a:ext cx="1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주관</a:t>
              </a:r>
              <a:r>
                <a:rPr kumimoji="1" lang="en-US" altLang="ko-KR" sz="1000">
                  <a:ea typeface="바탕" pitchFamily="18" charset="-127"/>
                </a:rPr>
                <a:t>(                                         )</a:t>
              </a:r>
            </a:p>
          </p:txBody>
        </p:sp>
        <p:sp>
          <p:nvSpPr>
            <p:cNvPr id="6771819" name="Text Box 107"/>
            <p:cNvSpPr txBox="1">
              <a:spLocks noChangeArrowheads="1"/>
            </p:cNvSpPr>
            <p:nvPr/>
          </p:nvSpPr>
          <p:spPr bwMode="auto">
            <a:xfrm>
              <a:off x="2016" y="1209"/>
              <a:ext cx="2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GS</a:t>
              </a:r>
            </a:p>
          </p:txBody>
        </p:sp>
      </p:grpSp>
      <p:sp>
        <p:nvSpPr>
          <p:cNvPr id="6771820" name="Rectangle 108"/>
          <p:cNvSpPr>
            <a:spLocks noChangeArrowheads="1"/>
          </p:cNvSpPr>
          <p:nvPr/>
        </p:nvSpPr>
        <p:spPr bwMode="auto">
          <a:xfrm>
            <a:off x="4298950" y="998538"/>
            <a:ext cx="11461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임원 교육과정 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6771821" name="Line 109"/>
          <p:cNvSpPr>
            <a:spLocks noChangeShapeType="1"/>
          </p:cNvSpPr>
          <p:nvPr/>
        </p:nvSpPr>
        <p:spPr bwMode="gray">
          <a:xfrm>
            <a:off x="3560763" y="127000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71825" name="Rectangle 1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5300" y="4364038"/>
            <a:ext cx="1979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1826" name="Rectangle 114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29F941A1-63C2-42CA-9510-A98519F54CCB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11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2738" name="Rectangle 2"/>
          <p:cNvSpPr>
            <a:spLocks noChangeArrowheads="1"/>
          </p:cNvSpPr>
          <p:nvPr/>
        </p:nvSpPr>
        <p:spPr bwMode="auto">
          <a:xfrm>
            <a:off x="503238" y="1947863"/>
            <a:ext cx="8969375" cy="401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2739" name="Rectangle 3"/>
          <p:cNvSpPr>
            <a:spLocks noChangeArrowheads="1"/>
          </p:cNvSpPr>
          <p:nvPr/>
        </p:nvSpPr>
        <p:spPr bwMode="auto">
          <a:xfrm>
            <a:off x="4308475" y="2101850"/>
            <a:ext cx="768350" cy="287338"/>
          </a:xfrm>
          <a:prstGeom prst="rect">
            <a:avLst/>
          </a:prstGeom>
          <a:gradFill rotWithShape="0">
            <a:gsLst>
              <a:gs pos="0">
                <a:srgbClr val="969696"/>
              </a:gs>
              <a:gs pos="50000">
                <a:srgbClr val="969696">
                  <a:gamma/>
                  <a:tint val="23922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100">
                <a:ea typeface="돋움" pitchFamily="50" charset="-127"/>
              </a:rPr>
              <a:t>Global </a:t>
            </a:r>
            <a:r>
              <a:rPr kumimoji="1" lang="ko-KR" altLang="en-US" sz="1100">
                <a:ea typeface="돋움" pitchFamily="50" charset="-127"/>
              </a:rPr>
              <a:t>교육</a:t>
            </a:r>
          </a:p>
        </p:txBody>
      </p:sp>
      <p:sp>
        <p:nvSpPr>
          <p:cNvPr id="6772740" name="Rectangle 4"/>
          <p:cNvSpPr>
            <a:spLocks noChangeArrowheads="1"/>
          </p:cNvSpPr>
          <p:nvPr/>
        </p:nvSpPr>
        <p:spPr bwMode="auto">
          <a:xfrm>
            <a:off x="4575175" y="2454275"/>
            <a:ext cx="215900" cy="2751138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G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B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C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/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E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B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C</a:t>
            </a:r>
          </a:p>
          <a:p>
            <a:pPr algn="ctr" eaLnBrk="1" latinLnBrk="1" hangingPunct="1">
              <a:lnSpc>
                <a:spcPct val="90000"/>
              </a:lnSpc>
            </a:pP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영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어</a:t>
            </a:r>
          </a:p>
        </p:txBody>
      </p:sp>
      <p:sp>
        <p:nvSpPr>
          <p:cNvPr id="6772741" name="Rectangle 5"/>
          <p:cNvSpPr>
            <a:spLocks noChangeArrowheads="1"/>
          </p:cNvSpPr>
          <p:nvPr/>
        </p:nvSpPr>
        <p:spPr bwMode="auto">
          <a:xfrm>
            <a:off x="4305300" y="2454275"/>
            <a:ext cx="228600" cy="973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0" tIns="0" rIns="0" bIns="0" anchor="ctr"/>
          <a:lstStyle/>
          <a:p>
            <a:pPr algn="ctr" eaLnBrk="1" latinLnBrk="1" hangingPunct="1">
              <a:lnSpc>
                <a:spcPct val="80000"/>
              </a:lnSpc>
            </a:pPr>
            <a:r>
              <a:rPr kumimoji="1" lang="en-US" altLang="ko-KR" sz="1000">
                <a:ea typeface="돋움" pitchFamily="50" charset="-127"/>
              </a:rPr>
              <a:t>M to M Eng.</a:t>
            </a:r>
          </a:p>
        </p:txBody>
      </p:sp>
      <p:sp>
        <p:nvSpPr>
          <p:cNvPr id="6772742" name="Rectangle 6"/>
          <p:cNvSpPr>
            <a:spLocks noChangeArrowheads="1"/>
          </p:cNvSpPr>
          <p:nvPr/>
        </p:nvSpPr>
        <p:spPr bwMode="auto">
          <a:xfrm>
            <a:off x="4840288" y="2454275"/>
            <a:ext cx="215900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어</a:t>
            </a:r>
          </a:p>
          <a:p>
            <a:pPr algn="ctr" eaLnBrk="1" latinLnBrk="1" hangingPunct="1"/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학</a:t>
            </a:r>
          </a:p>
          <a:p>
            <a:pPr algn="ctr" eaLnBrk="1" latinLnBrk="1" hangingPunct="1"/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/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육</a:t>
            </a:r>
          </a:p>
          <a:p>
            <a:pPr algn="ctr" eaLnBrk="1" latinLnBrk="1" hangingPunct="1"/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지</a:t>
            </a:r>
          </a:p>
          <a:p>
            <a:pPr algn="ctr" eaLnBrk="1" latinLnBrk="1" hangingPunct="1"/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원</a:t>
            </a:r>
          </a:p>
        </p:txBody>
      </p:sp>
      <p:sp>
        <p:nvSpPr>
          <p:cNvPr id="6772743" name="Text Box 7"/>
          <p:cNvSpPr txBox="1">
            <a:spLocks noChangeArrowheads="1"/>
          </p:cNvSpPr>
          <p:nvPr/>
        </p:nvSpPr>
        <p:spPr bwMode="auto">
          <a:xfrm>
            <a:off x="4527550" y="4154488"/>
            <a:ext cx="336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1" latinLnBrk="1" hangingPunct="1"/>
            <a:r>
              <a:rPr kumimoji="1" lang="en-US" altLang="ko-KR" sz="1000" b="0">
                <a:ea typeface="돋움" pitchFamily="50" charset="-127"/>
              </a:rPr>
              <a:t>(          )</a:t>
            </a:r>
          </a:p>
        </p:txBody>
      </p:sp>
      <p:sp>
        <p:nvSpPr>
          <p:cNvPr id="6772744" name="Rectangle 8"/>
          <p:cNvSpPr>
            <a:spLocks noChangeArrowheads="1"/>
          </p:cNvSpPr>
          <p:nvPr/>
        </p:nvSpPr>
        <p:spPr bwMode="auto">
          <a:xfrm>
            <a:off x="554038" y="2447925"/>
            <a:ext cx="396875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>
                <a:ea typeface="돋움" pitchFamily="50" charset="-127"/>
              </a:rPr>
              <a:t>Ⅰ</a:t>
            </a:r>
            <a:r>
              <a:rPr kumimoji="1" lang="ko-KR" altLang="en-US" sz="1000">
                <a:ea typeface="돋움" pitchFamily="50" charset="-127"/>
              </a:rPr>
              <a:t>급</a:t>
            </a:r>
          </a:p>
        </p:txBody>
      </p:sp>
      <p:sp>
        <p:nvSpPr>
          <p:cNvPr id="6772745" name="Rectangle 9"/>
          <p:cNvSpPr>
            <a:spLocks noChangeArrowheads="1"/>
          </p:cNvSpPr>
          <p:nvPr/>
        </p:nvSpPr>
        <p:spPr bwMode="auto">
          <a:xfrm>
            <a:off x="554038" y="3149600"/>
            <a:ext cx="396875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>
                <a:ea typeface="돋움" pitchFamily="50" charset="-127"/>
              </a:rPr>
              <a:t>Ⅱ</a:t>
            </a:r>
            <a:r>
              <a:rPr kumimoji="1" lang="ko-KR" altLang="en-US" sz="1000">
                <a:ea typeface="돋움" pitchFamily="50" charset="-127"/>
              </a:rPr>
              <a:t>급</a:t>
            </a:r>
          </a:p>
          <a:p>
            <a:pPr algn="ctr" eaLnBrk="1" latinLnBrk="1" hangingPunct="1"/>
            <a:r>
              <a:rPr kumimoji="1" lang="ko-KR" altLang="en-US" sz="1000">
                <a:ea typeface="돋움" pitchFamily="50" charset="-127"/>
              </a:rPr>
              <a:t>차장</a:t>
            </a:r>
          </a:p>
        </p:txBody>
      </p:sp>
      <p:sp>
        <p:nvSpPr>
          <p:cNvPr id="6772746" name="Rectangle 10"/>
          <p:cNvSpPr>
            <a:spLocks noChangeArrowheads="1"/>
          </p:cNvSpPr>
          <p:nvPr/>
        </p:nvSpPr>
        <p:spPr bwMode="auto">
          <a:xfrm>
            <a:off x="554038" y="3857625"/>
            <a:ext cx="396875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>
                <a:ea typeface="돋움" pitchFamily="50" charset="-127"/>
              </a:rPr>
              <a:t>Ⅱ</a:t>
            </a:r>
            <a:r>
              <a:rPr kumimoji="1" lang="ko-KR" altLang="en-US" sz="1000">
                <a:ea typeface="돋움" pitchFamily="50" charset="-127"/>
              </a:rPr>
              <a:t>급</a:t>
            </a:r>
          </a:p>
          <a:p>
            <a:pPr algn="ctr" eaLnBrk="1" latinLnBrk="1" hangingPunct="1"/>
            <a:r>
              <a:rPr kumimoji="1" lang="ko-KR" altLang="en-US" sz="1000">
                <a:ea typeface="돋움" pitchFamily="50" charset="-127"/>
              </a:rPr>
              <a:t>과장</a:t>
            </a:r>
          </a:p>
        </p:txBody>
      </p:sp>
      <p:sp>
        <p:nvSpPr>
          <p:cNvPr id="6772747" name="Rectangle 11"/>
          <p:cNvSpPr>
            <a:spLocks noChangeArrowheads="1"/>
          </p:cNvSpPr>
          <p:nvPr/>
        </p:nvSpPr>
        <p:spPr bwMode="auto">
          <a:xfrm>
            <a:off x="554038" y="4564063"/>
            <a:ext cx="396875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>
                <a:ea typeface="돋움" pitchFamily="50" charset="-127"/>
              </a:rPr>
              <a:t>Ⅲ</a:t>
            </a:r>
            <a:r>
              <a:rPr kumimoji="1" lang="ko-KR" altLang="en-US" sz="1000">
                <a:ea typeface="돋움" pitchFamily="50" charset="-127"/>
              </a:rPr>
              <a:t>급</a:t>
            </a:r>
          </a:p>
        </p:txBody>
      </p:sp>
      <p:sp>
        <p:nvSpPr>
          <p:cNvPr id="6772748" name="Rectangle 12"/>
          <p:cNvSpPr>
            <a:spLocks noChangeArrowheads="1"/>
          </p:cNvSpPr>
          <p:nvPr/>
        </p:nvSpPr>
        <p:spPr bwMode="auto">
          <a:xfrm>
            <a:off x="554038" y="5272088"/>
            <a:ext cx="396875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>
                <a:ea typeface="돋움" pitchFamily="50" charset="-127"/>
              </a:rPr>
              <a:t>Ⅳ</a:t>
            </a:r>
            <a:r>
              <a:rPr kumimoji="1" lang="ko-KR" altLang="en-US" sz="1000">
                <a:ea typeface="돋움" pitchFamily="50" charset="-127"/>
              </a:rPr>
              <a:t>급</a:t>
            </a:r>
          </a:p>
        </p:txBody>
      </p:sp>
      <p:sp>
        <p:nvSpPr>
          <p:cNvPr id="6772749" name="Rectangle 13"/>
          <p:cNvSpPr>
            <a:spLocks noChangeArrowheads="1"/>
          </p:cNvSpPr>
          <p:nvPr/>
        </p:nvSpPr>
        <p:spPr bwMode="auto">
          <a:xfrm>
            <a:off x="2662238" y="3157538"/>
            <a:ext cx="217487" cy="1336675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GLOBAL   EMBA</a:t>
            </a:r>
          </a:p>
        </p:txBody>
      </p:sp>
      <p:sp>
        <p:nvSpPr>
          <p:cNvPr id="6772750" name="Rectangle 14"/>
          <p:cNvSpPr>
            <a:spLocks noChangeArrowheads="1"/>
          </p:cNvSpPr>
          <p:nvPr/>
        </p:nvSpPr>
        <p:spPr bwMode="auto">
          <a:xfrm>
            <a:off x="2422525" y="2454275"/>
            <a:ext cx="214313" cy="2039938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L G  EMBA /  M B A</a:t>
            </a:r>
          </a:p>
        </p:txBody>
      </p:sp>
      <p:sp>
        <p:nvSpPr>
          <p:cNvPr id="6772751" name="Rectangle 15"/>
          <p:cNvSpPr>
            <a:spLocks noChangeArrowheads="1"/>
          </p:cNvSpPr>
          <p:nvPr/>
        </p:nvSpPr>
        <p:spPr bwMode="auto">
          <a:xfrm>
            <a:off x="2921000" y="3157538"/>
            <a:ext cx="215900" cy="1336675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경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영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전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략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아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카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데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미</a:t>
            </a:r>
          </a:p>
        </p:txBody>
      </p:sp>
      <p:sp>
        <p:nvSpPr>
          <p:cNvPr id="6772752" name="Rectangle 16"/>
          <p:cNvSpPr>
            <a:spLocks noChangeArrowheads="1"/>
          </p:cNvSpPr>
          <p:nvPr/>
        </p:nvSpPr>
        <p:spPr bwMode="auto">
          <a:xfrm>
            <a:off x="3175000" y="3157538"/>
            <a:ext cx="217488" cy="1336675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테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크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노</a:t>
            </a:r>
          </a:p>
          <a:p>
            <a:pPr algn="ctr" eaLnBrk="1" latinLnBrk="1" hangingPunct="1">
              <a:lnSpc>
                <a:spcPct val="90000"/>
              </a:lnSpc>
            </a:pPr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M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B</a:t>
            </a:r>
            <a:br>
              <a:rPr kumimoji="1" lang="en-US" altLang="ko-KR" sz="1000" b="0">
                <a:ea typeface="돋움" pitchFamily="50" charset="-127"/>
              </a:rPr>
            </a:br>
            <a:r>
              <a:rPr kumimoji="1" lang="en-US" altLang="ko-KR" sz="1000" b="0">
                <a:ea typeface="돋움" pitchFamily="50" charset="-127"/>
              </a:rPr>
              <a:t>A</a:t>
            </a:r>
          </a:p>
        </p:txBody>
      </p:sp>
      <p:sp>
        <p:nvSpPr>
          <p:cNvPr id="6772753" name="Rectangle 17"/>
          <p:cNvSpPr>
            <a:spLocks noChangeArrowheads="1"/>
          </p:cNvSpPr>
          <p:nvPr/>
        </p:nvSpPr>
        <p:spPr bwMode="auto">
          <a:xfrm>
            <a:off x="5137150" y="2106613"/>
            <a:ext cx="2870200" cy="287337"/>
          </a:xfrm>
          <a:prstGeom prst="rect">
            <a:avLst/>
          </a:prstGeom>
          <a:gradFill rotWithShape="0">
            <a:gsLst>
              <a:gs pos="0">
                <a:srgbClr val="969696"/>
              </a:gs>
              <a:gs pos="50000">
                <a:srgbClr val="969696">
                  <a:gamma/>
                  <a:tint val="23922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ko-KR" altLang="en-US" sz="1100">
                <a:ea typeface="돋움" pitchFamily="50" charset="-127"/>
              </a:rPr>
              <a:t>직      무      교      육</a:t>
            </a:r>
          </a:p>
        </p:txBody>
      </p:sp>
      <p:sp>
        <p:nvSpPr>
          <p:cNvPr id="6772754" name="Rectangle 18"/>
          <p:cNvSpPr>
            <a:spLocks noChangeArrowheads="1"/>
          </p:cNvSpPr>
          <p:nvPr/>
        </p:nvSpPr>
        <p:spPr bwMode="auto">
          <a:xfrm>
            <a:off x="6218238" y="2454275"/>
            <a:ext cx="217487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영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업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직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무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향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상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과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정</a:t>
            </a:r>
          </a:p>
        </p:txBody>
      </p:sp>
      <p:sp>
        <p:nvSpPr>
          <p:cNvPr id="6772755" name="Rectangle 19"/>
          <p:cNvSpPr>
            <a:spLocks noChangeArrowheads="1"/>
          </p:cNvSpPr>
          <p:nvPr/>
        </p:nvSpPr>
        <p:spPr bwMode="auto">
          <a:xfrm>
            <a:off x="7791450" y="2454275"/>
            <a:ext cx="215900" cy="3452813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재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경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en-US" altLang="ko-KR" sz="1000" b="0">
                <a:ea typeface="돋움" pitchFamily="50" charset="-127"/>
              </a:rPr>
              <a:t>/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en-US" altLang="ko-KR" sz="1000" b="0">
                <a:ea typeface="돋움" pitchFamily="50" charset="-127"/>
              </a:rPr>
              <a:t>IT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en-US" altLang="ko-KR" sz="1000" b="0">
                <a:ea typeface="돋움" pitchFamily="50" charset="-127"/>
              </a:rPr>
              <a:t>/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en-US" altLang="ko-KR" sz="1000" b="0">
                <a:ea typeface="돋움" pitchFamily="50" charset="-127"/>
              </a:rPr>
              <a:t>HR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직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군</a:t>
            </a:r>
          </a:p>
          <a:p>
            <a:pPr algn="ctr" eaLnBrk="1" latinLnBrk="1" hangingPunct="1">
              <a:lnSpc>
                <a:spcPct val="130000"/>
              </a:lnSpc>
            </a:pPr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직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무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>
              <a:lnSpc>
                <a:spcPct val="130000"/>
              </a:lnSpc>
            </a:pPr>
            <a:r>
              <a:rPr kumimoji="1" lang="ko-KR" altLang="en-US" sz="1000" b="0">
                <a:ea typeface="돋움" pitchFamily="50" charset="-127"/>
              </a:rPr>
              <a:t>육</a:t>
            </a:r>
          </a:p>
        </p:txBody>
      </p:sp>
      <p:sp>
        <p:nvSpPr>
          <p:cNvPr id="6772756" name="Rectangle 20"/>
          <p:cNvSpPr>
            <a:spLocks noChangeArrowheads="1"/>
          </p:cNvSpPr>
          <p:nvPr/>
        </p:nvSpPr>
        <p:spPr bwMode="auto">
          <a:xfrm>
            <a:off x="7267575" y="2454275"/>
            <a:ext cx="219075" cy="3452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0" tIns="0" rIns="0" bIns="0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E X - C O N S T   </a:t>
            </a:r>
            <a:r>
              <a:rPr kumimoji="1" lang="ko-KR" altLang="en-US" sz="1000" b="0">
                <a:ea typeface="돋움" pitchFamily="50" charset="-127"/>
              </a:rPr>
              <a:t>기 본 과 정</a:t>
            </a:r>
          </a:p>
        </p:txBody>
      </p:sp>
      <p:sp>
        <p:nvSpPr>
          <p:cNvPr id="6772757" name="Rectangle 21"/>
          <p:cNvSpPr>
            <a:spLocks noChangeArrowheads="1"/>
          </p:cNvSpPr>
          <p:nvPr/>
        </p:nvSpPr>
        <p:spPr bwMode="auto">
          <a:xfrm>
            <a:off x="7531100" y="2454275"/>
            <a:ext cx="215900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품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질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ㆍ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환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경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직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무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육</a:t>
            </a:r>
          </a:p>
        </p:txBody>
      </p:sp>
      <p:sp>
        <p:nvSpPr>
          <p:cNvPr id="6772758" name="Rectangle 22"/>
          <p:cNvSpPr>
            <a:spLocks noChangeArrowheads="1"/>
          </p:cNvSpPr>
          <p:nvPr/>
        </p:nvSpPr>
        <p:spPr bwMode="auto">
          <a:xfrm>
            <a:off x="6481763" y="2447925"/>
            <a:ext cx="215900" cy="3459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안</a:t>
            </a:r>
          </a:p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전</a:t>
            </a:r>
          </a:p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직</a:t>
            </a:r>
          </a:p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무</a:t>
            </a:r>
          </a:p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>
              <a:lnSpc>
                <a:spcPct val="160000"/>
              </a:lnSpc>
            </a:pPr>
            <a:r>
              <a:rPr kumimoji="1" lang="ko-KR" altLang="en-US" sz="1000" b="0">
                <a:ea typeface="돋움" pitchFamily="50" charset="-127"/>
              </a:rPr>
              <a:t>육</a:t>
            </a:r>
          </a:p>
        </p:txBody>
      </p:sp>
      <p:sp>
        <p:nvSpPr>
          <p:cNvPr id="6772759" name="Rectangle 23"/>
          <p:cNvSpPr>
            <a:spLocks noChangeArrowheads="1"/>
          </p:cNvSpPr>
          <p:nvPr/>
        </p:nvSpPr>
        <p:spPr bwMode="auto">
          <a:xfrm>
            <a:off x="8782050" y="2447925"/>
            <a:ext cx="217488" cy="3459163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0" tIns="0" rIns="0" bIns="0" anchor="ctr"/>
          <a:lstStyle/>
          <a:p>
            <a:pPr algn="ctr" eaLnBrk="1" latinLnBrk="1" hangingPunct="1">
              <a:lnSpc>
                <a:spcPct val="110000"/>
              </a:lnSpc>
            </a:pPr>
            <a:r>
              <a:rPr kumimoji="1" lang="en-US" altLang="ko-KR" sz="1000" b="0">
                <a:ea typeface="돋움" pitchFamily="50" charset="-127"/>
              </a:rPr>
              <a:t>C y b e r  A c a d e m y</a:t>
            </a:r>
          </a:p>
        </p:txBody>
      </p:sp>
      <p:sp>
        <p:nvSpPr>
          <p:cNvPr id="6772760" name="Rectangle 24"/>
          <p:cNvSpPr>
            <a:spLocks noChangeArrowheads="1"/>
          </p:cNvSpPr>
          <p:nvPr/>
        </p:nvSpPr>
        <p:spPr bwMode="auto">
          <a:xfrm>
            <a:off x="6742113" y="2454275"/>
            <a:ext cx="217487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0" tIns="0" rIns="0" bIns="0" anchor="ctr"/>
          <a:lstStyle/>
          <a:p>
            <a:pPr algn="ctr" eaLnBrk="1" latinLnBrk="1" hangingPunct="1">
              <a:lnSpc>
                <a:spcPct val="130000"/>
              </a:lnSpc>
            </a:pPr>
            <a:r>
              <a:rPr kumimoji="1" lang="en-US" altLang="ko-KR" sz="1000" b="0">
                <a:ea typeface="돋움" pitchFamily="50" charset="-127"/>
              </a:rPr>
              <a:t>P M S+   </a:t>
            </a:r>
            <a:r>
              <a:rPr kumimoji="1" lang="ko-KR" altLang="en-US" sz="1000" b="0">
                <a:ea typeface="돋움" pitchFamily="50" charset="-127"/>
              </a:rPr>
              <a:t>교  육</a:t>
            </a:r>
          </a:p>
        </p:txBody>
      </p:sp>
      <p:sp>
        <p:nvSpPr>
          <p:cNvPr id="6772761" name="Rectangle 25"/>
          <p:cNvSpPr>
            <a:spLocks noChangeArrowheads="1"/>
          </p:cNvSpPr>
          <p:nvPr/>
        </p:nvSpPr>
        <p:spPr bwMode="auto">
          <a:xfrm>
            <a:off x="7007225" y="2454275"/>
            <a:ext cx="214313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응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용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시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스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ko-KR" altLang="en-US" sz="1000" b="0">
                <a:ea typeface="돋움" pitchFamily="50" charset="-127"/>
              </a:rPr>
              <a:t>템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/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C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A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D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/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B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A</a:t>
            </a:r>
          </a:p>
          <a:p>
            <a:pPr algn="ctr" eaLnBrk="1" latinLnBrk="1" hangingPunct="1">
              <a:lnSpc>
                <a:spcPct val="140000"/>
              </a:lnSpc>
            </a:pPr>
            <a:r>
              <a:rPr kumimoji="1" lang="en-US" altLang="ko-KR" sz="1000" b="0">
                <a:ea typeface="돋움" pitchFamily="50" charset="-127"/>
              </a:rPr>
              <a:t>S</a:t>
            </a:r>
          </a:p>
        </p:txBody>
      </p:sp>
      <p:sp>
        <p:nvSpPr>
          <p:cNvPr id="6772762" name="Rectangle 26"/>
          <p:cNvSpPr>
            <a:spLocks noChangeArrowheads="1"/>
          </p:cNvSpPr>
          <p:nvPr/>
        </p:nvSpPr>
        <p:spPr bwMode="auto">
          <a:xfrm>
            <a:off x="1931988" y="2454275"/>
            <a:ext cx="215900" cy="171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현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장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소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장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대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학</a:t>
            </a:r>
          </a:p>
        </p:txBody>
      </p:sp>
      <p:sp>
        <p:nvSpPr>
          <p:cNvPr id="6772763" name="Rectangle 27"/>
          <p:cNvSpPr>
            <a:spLocks noChangeArrowheads="1"/>
          </p:cNvSpPr>
          <p:nvPr/>
        </p:nvSpPr>
        <p:spPr bwMode="auto">
          <a:xfrm>
            <a:off x="5156200" y="3846513"/>
            <a:ext cx="217488" cy="1352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공정관리 전문가 양성 </a:t>
            </a:r>
          </a:p>
        </p:txBody>
      </p:sp>
      <p:sp>
        <p:nvSpPr>
          <p:cNvPr id="6772764" name="Rectangle 28"/>
          <p:cNvSpPr>
            <a:spLocks noChangeArrowheads="1"/>
          </p:cNvSpPr>
          <p:nvPr/>
        </p:nvSpPr>
        <p:spPr bwMode="auto">
          <a:xfrm>
            <a:off x="996950" y="2106613"/>
            <a:ext cx="2400300" cy="287337"/>
          </a:xfrm>
          <a:prstGeom prst="rect">
            <a:avLst/>
          </a:prstGeom>
          <a:gradFill rotWithShape="0">
            <a:gsLst>
              <a:gs pos="0">
                <a:srgbClr val="969696"/>
              </a:gs>
              <a:gs pos="50000">
                <a:srgbClr val="969696">
                  <a:gamma/>
                  <a:tint val="23922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ko-KR" altLang="en-US" sz="1100">
                <a:ea typeface="돋움" pitchFamily="50" charset="-127"/>
              </a:rPr>
              <a:t>경 영 교 육 및 핵심인재 교육</a:t>
            </a:r>
          </a:p>
        </p:txBody>
      </p:sp>
      <p:sp>
        <p:nvSpPr>
          <p:cNvPr id="6772765" name="Rectangle 29"/>
          <p:cNvSpPr>
            <a:spLocks noChangeArrowheads="1"/>
          </p:cNvSpPr>
          <p:nvPr/>
        </p:nvSpPr>
        <p:spPr bwMode="auto">
          <a:xfrm>
            <a:off x="1012825" y="3148013"/>
            <a:ext cx="373063" cy="279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900" b="0">
                <a:ea typeface="돋움" pitchFamily="50" charset="-127"/>
              </a:rPr>
              <a:t>Ⅰ</a:t>
            </a:r>
            <a:r>
              <a:rPr kumimoji="1" lang="ko-KR" altLang="en-US" sz="900" b="0">
                <a:ea typeface="돋움" pitchFamily="50" charset="-127"/>
              </a:rPr>
              <a:t>급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900" b="0">
                <a:ea typeface="돋움" pitchFamily="50" charset="-127"/>
              </a:rPr>
              <a:t>진급</a:t>
            </a:r>
          </a:p>
        </p:txBody>
      </p:sp>
      <p:sp>
        <p:nvSpPr>
          <p:cNvPr id="6772766" name="Rectangle 30"/>
          <p:cNvSpPr>
            <a:spLocks noChangeArrowheads="1"/>
          </p:cNvSpPr>
          <p:nvPr/>
        </p:nvSpPr>
        <p:spPr bwMode="auto">
          <a:xfrm>
            <a:off x="1012825" y="4559300"/>
            <a:ext cx="373063" cy="2587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900" b="0">
                <a:ea typeface="돋움" pitchFamily="50" charset="-127"/>
              </a:rPr>
              <a:t>Ⅱ</a:t>
            </a:r>
            <a:r>
              <a:rPr kumimoji="1" lang="ko-KR" altLang="en-US" sz="900" b="0">
                <a:ea typeface="돋움" pitchFamily="50" charset="-127"/>
              </a:rPr>
              <a:t>급</a:t>
            </a:r>
          </a:p>
          <a:p>
            <a:pPr algn="ctr" eaLnBrk="1" latinLnBrk="1" hangingPunct="1"/>
            <a:r>
              <a:rPr kumimoji="1" lang="ko-KR" altLang="en-US" sz="900" b="0">
                <a:ea typeface="돋움" pitchFamily="50" charset="-127"/>
              </a:rPr>
              <a:t>진급</a:t>
            </a:r>
            <a:endParaRPr kumimoji="1" lang="ko-KR" altLang="en-US" sz="2000" b="0">
              <a:ea typeface="돋움" pitchFamily="50" charset="-127"/>
            </a:endParaRPr>
          </a:p>
        </p:txBody>
      </p:sp>
      <p:sp>
        <p:nvSpPr>
          <p:cNvPr id="6772767" name="Rectangle 31"/>
          <p:cNvSpPr>
            <a:spLocks noChangeArrowheads="1"/>
          </p:cNvSpPr>
          <p:nvPr/>
        </p:nvSpPr>
        <p:spPr bwMode="auto">
          <a:xfrm>
            <a:off x="1012825" y="5272088"/>
            <a:ext cx="373063" cy="3032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900" b="0">
                <a:ea typeface="돋움" pitchFamily="50" charset="-127"/>
              </a:rPr>
              <a:t>Ⅲ</a:t>
            </a:r>
            <a:r>
              <a:rPr kumimoji="1" lang="ko-KR" altLang="en-US" sz="900" b="0">
                <a:ea typeface="돋움" pitchFamily="50" charset="-127"/>
              </a:rPr>
              <a:t>급</a:t>
            </a:r>
          </a:p>
          <a:p>
            <a:pPr algn="ctr" eaLnBrk="1" latinLnBrk="1" hangingPunct="1"/>
            <a:r>
              <a:rPr kumimoji="1" lang="ko-KR" altLang="en-US" sz="900" b="0">
                <a:ea typeface="돋움" pitchFamily="50" charset="-127"/>
              </a:rPr>
              <a:t>진급</a:t>
            </a:r>
            <a:endParaRPr kumimoji="1" lang="ko-KR" altLang="en-US" sz="2000" b="0">
              <a:ea typeface="돋움" pitchFamily="50" charset="-127"/>
            </a:endParaRPr>
          </a:p>
        </p:txBody>
      </p:sp>
      <p:sp>
        <p:nvSpPr>
          <p:cNvPr id="6772768" name="Rectangle 32"/>
          <p:cNvSpPr>
            <a:spLocks noChangeArrowheads="1"/>
          </p:cNvSpPr>
          <p:nvPr/>
        </p:nvSpPr>
        <p:spPr bwMode="auto">
          <a:xfrm>
            <a:off x="1012825" y="5640388"/>
            <a:ext cx="373063" cy="2667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900" b="0">
                <a:ea typeface="돋움" pitchFamily="50" charset="-127"/>
              </a:rPr>
              <a:t>신입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900" b="0">
                <a:ea typeface="돋움" pitchFamily="50" charset="-127"/>
              </a:rPr>
              <a:t>사원</a:t>
            </a:r>
          </a:p>
        </p:txBody>
      </p:sp>
      <p:sp>
        <p:nvSpPr>
          <p:cNvPr id="6772769" name="Rectangle 33"/>
          <p:cNvSpPr>
            <a:spLocks noChangeArrowheads="1"/>
          </p:cNvSpPr>
          <p:nvPr/>
        </p:nvSpPr>
        <p:spPr bwMode="auto">
          <a:xfrm>
            <a:off x="984250" y="2454275"/>
            <a:ext cx="398463" cy="250825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900" b="0">
                <a:ea typeface="돋움" pitchFamily="50" charset="-127"/>
              </a:rPr>
              <a:t>예비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900" b="0">
                <a:ea typeface="돋움" pitchFamily="50" charset="-127"/>
              </a:rPr>
              <a:t>경영자</a:t>
            </a:r>
          </a:p>
        </p:txBody>
      </p:sp>
      <p:sp>
        <p:nvSpPr>
          <p:cNvPr id="6772770" name="Rectangle 34"/>
          <p:cNvSpPr>
            <a:spLocks noChangeArrowheads="1"/>
          </p:cNvSpPr>
          <p:nvPr/>
        </p:nvSpPr>
        <p:spPr bwMode="auto">
          <a:xfrm>
            <a:off x="2178050" y="2454275"/>
            <a:ext cx="215900" cy="1098550"/>
          </a:xfrm>
          <a:prstGeom prst="rect">
            <a:avLst/>
          </a:prstGeom>
          <a:solidFill>
            <a:srgbClr val="F9F3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en-US" altLang="ko-KR" sz="1000" b="0">
                <a:ea typeface="돋움" pitchFamily="50" charset="-127"/>
              </a:rPr>
              <a:t>M</a:t>
            </a:r>
          </a:p>
          <a:p>
            <a:pPr algn="ctr" eaLnBrk="1" latinLnBrk="1" hangingPunct="1"/>
            <a:r>
              <a:rPr kumimoji="1" lang="en-US" altLang="ko-KR" sz="1000" b="0">
                <a:ea typeface="돋움" pitchFamily="50" charset="-127"/>
              </a:rPr>
              <a:t>V</a:t>
            </a:r>
          </a:p>
          <a:p>
            <a:pPr algn="ctr" eaLnBrk="1" latinLnBrk="1" hangingPunct="1"/>
            <a:r>
              <a:rPr kumimoji="1" lang="en-US" altLang="ko-KR" sz="1000" b="0">
                <a:ea typeface="돋움" pitchFamily="50" charset="-127"/>
              </a:rPr>
              <a:t>P</a:t>
            </a:r>
          </a:p>
          <a:p>
            <a:pPr algn="ctr" eaLnBrk="1" latinLnBrk="1" hangingPunct="1"/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과</a:t>
            </a:r>
          </a:p>
          <a:p>
            <a:pPr algn="ctr" eaLnBrk="1" latinLnBrk="1" hangingPunct="1"/>
            <a:r>
              <a:rPr kumimoji="1" lang="ko-KR" altLang="en-US" sz="1000" b="0">
                <a:ea typeface="돋움" pitchFamily="50" charset="-127"/>
              </a:rPr>
              <a:t>정</a:t>
            </a:r>
          </a:p>
        </p:txBody>
      </p:sp>
      <p:sp>
        <p:nvSpPr>
          <p:cNvPr id="6772771" name="Rectangle 35"/>
          <p:cNvSpPr>
            <a:spLocks noChangeArrowheads="1"/>
          </p:cNvSpPr>
          <p:nvPr/>
        </p:nvSpPr>
        <p:spPr bwMode="auto">
          <a:xfrm>
            <a:off x="8769350" y="2098675"/>
            <a:ext cx="628650" cy="287338"/>
          </a:xfrm>
          <a:prstGeom prst="rect">
            <a:avLst/>
          </a:prstGeom>
          <a:gradFill rotWithShape="0">
            <a:gsLst>
              <a:gs pos="0">
                <a:srgbClr val="969696"/>
              </a:gs>
              <a:gs pos="50000">
                <a:srgbClr val="969696">
                  <a:gamma/>
                  <a:tint val="23922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/>
            <a:r>
              <a:rPr kumimoji="1" lang="ko-KR" altLang="en-US" sz="1100">
                <a:ea typeface="돋움" pitchFamily="50" charset="-127"/>
              </a:rPr>
              <a:t>기타</a:t>
            </a:r>
          </a:p>
        </p:txBody>
      </p:sp>
      <p:sp>
        <p:nvSpPr>
          <p:cNvPr id="6772772" name="Rectangle 36"/>
          <p:cNvSpPr>
            <a:spLocks noChangeArrowheads="1"/>
          </p:cNvSpPr>
          <p:nvPr/>
        </p:nvSpPr>
        <p:spPr bwMode="auto">
          <a:xfrm>
            <a:off x="9036050" y="2454275"/>
            <a:ext cx="360363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경영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통신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교육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en-US" altLang="ko-KR" sz="1000" b="0">
                <a:ea typeface="돋움" pitchFamily="50" charset="-127"/>
              </a:rPr>
              <a:t>.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명사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특강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en-US" altLang="ko-KR" sz="1000" b="0">
                <a:ea typeface="돋움" pitchFamily="50" charset="-127"/>
              </a:rPr>
              <a:t>.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법정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ko-KR" altLang="en-US" sz="1000" b="0">
                <a:ea typeface="돋움" pitchFamily="50" charset="-127"/>
              </a:rPr>
              <a:t>교육</a:t>
            </a:r>
          </a:p>
          <a:p>
            <a:pPr algn="ctr" eaLnBrk="1" latinLnBrk="1" hangingPunct="1">
              <a:lnSpc>
                <a:spcPct val="120000"/>
              </a:lnSpc>
            </a:pPr>
            <a:r>
              <a:rPr kumimoji="1" lang="en-US" altLang="ko-KR" sz="1000" b="0">
                <a:ea typeface="돋움" pitchFamily="50" charset="-127"/>
              </a:rPr>
              <a:t>.</a:t>
            </a:r>
          </a:p>
          <a:p>
            <a:pPr algn="ctr" eaLnBrk="1" latinLnBrk="1" hangingPunct="1">
              <a:lnSpc>
                <a:spcPct val="120000"/>
              </a:lnSpc>
            </a:pPr>
            <a:endParaRPr kumimoji="1" lang="en-US" altLang="ko-KR" sz="1000" b="0">
              <a:ea typeface="돋움" pitchFamily="50" charset="-127"/>
            </a:endParaRPr>
          </a:p>
        </p:txBody>
      </p:sp>
      <p:sp>
        <p:nvSpPr>
          <p:cNvPr id="6772773" name="Rectangle 37"/>
          <p:cNvSpPr>
            <a:spLocks noChangeArrowheads="1"/>
          </p:cNvSpPr>
          <p:nvPr/>
        </p:nvSpPr>
        <p:spPr bwMode="auto">
          <a:xfrm>
            <a:off x="5435600" y="2452688"/>
            <a:ext cx="217488" cy="345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>
              <a:lnSpc>
                <a:spcPct val="150000"/>
              </a:lnSpc>
            </a:pPr>
            <a:r>
              <a:rPr kumimoji="1" lang="ko-KR" altLang="en-US" sz="1000" b="0">
                <a:ea typeface="돋움" pitchFamily="50" charset="-127"/>
              </a:rPr>
              <a:t>사</a:t>
            </a:r>
          </a:p>
          <a:p>
            <a:pPr algn="ctr" eaLnBrk="1" latinLnBrk="1" hangingPunct="1">
              <a:lnSpc>
                <a:spcPct val="150000"/>
              </a:lnSpc>
            </a:pPr>
            <a:r>
              <a:rPr kumimoji="1" lang="ko-KR" altLang="en-US" sz="1000" b="0">
                <a:ea typeface="돋움" pitchFamily="50" charset="-127"/>
              </a:rPr>
              <a:t>외</a:t>
            </a:r>
          </a:p>
          <a:p>
            <a:pPr algn="ctr" eaLnBrk="1" latinLnBrk="1" hangingPunct="1">
              <a:lnSpc>
                <a:spcPct val="150000"/>
              </a:lnSpc>
            </a:pPr>
            <a:r>
              <a:rPr kumimoji="1" lang="ko-KR" altLang="en-US" sz="1000" b="0">
                <a:ea typeface="돋움" pitchFamily="50" charset="-127"/>
              </a:rPr>
              <a:t>파</a:t>
            </a:r>
          </a:p>
          <a:p>
            <a:pPr algn="ctr" eaLnBrk="1" latinLnBrk="1" hangingPunct="1">
              <a:lnSpc>
                <a:spcPct val="150000"/>
              </a:lnSpc>
            </a:pPr>
            <a:r>
              <a:rPr kumimoji="1" lang="ko-KR" altLang="en-US" sz="1000" b="0">
                <a:ea typeface="돋움" pitchFamily="50" charset="-127"/>
              </a:rPr>
              <a:t>견</a:t>
            </a:r>
          </a:p>
        </p:txBody>
      </p:sp>
      <p:sp>
        <p:nvSpPr>
          <p:cNvPr id="6772774" name="Rectangle 38"/>
          <p:cNvSpPr>
            <a:spLocks noChangeArrowheads="1"/>
          </p:cNvSpPr>
          <p:nvPr/>
        </p:nvSpPr>
        <p:spPr bwMode="auto">
          <a:xfrm>
            <a:off x="1435100" y="2454275"/>
            <a:ext cx="217488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경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력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신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입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사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원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>
              <a:lnSpc>
                <a:spcPct val="190000"/>
              </a:lnSpc>
            </a:pPr>
            <a:r>
              <a:rPr kumimoji="1" lang="ko-KR" altLang="en-US" sz="1000" b="0">
                <a:ea typeface="돋움" pitchFamily="50" charset="-127"/>
              </a:rPr>
              <a:t>육</a:t>
            </a:r>
          </a:p>
        </p:txBody>
      </p:sp>
      <p:sp>
        <p:nvSpPr>
          <p:cNvPr id="6772775" name="Rectangle 39"/>
          <p:cNvSpPr>
            <a:spLocks noChangeArrowheads="1"/>
          </p:cNvSpPr>
          <p:nvPr/>
        </p:nvSpPr>
        <p:spPr bwMode="auto">
          <a:xfrm>
            <a:off x="1687513" y="2454275"/>
            <a:ext cx="219075" cy="345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7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H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A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B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I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T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en-US" altLang="ko-KR" sz="1000" b="0">
                <a:ea typeface="돋움" pitchFamily="50" charset="-127"/>
              </a:rPr>
              <a:t>S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ko-KR" altLang="en-US" sz="1000" b="0">
                <a:ea typeface="돋움" pitchFamily="50" charset="-127"/>
              </a:rPr>
              <a:t>교</a:t>
            </a:r>
          </a:p>
          <a:p>
            <a:pPr algn="ctr" eaLnBrk="1" latinLnBrk="1" hangingPunct="1">
              <a:lnSpc>
                <a:spcPct val="170000"/>
              </a:lnSpc>
            </a:pPr>
            <a:r>
              <a:rPr kumimoji="1" lang="ko-KR" altLang="en-US" sz="1000" b="0">
                <a:ea typeface="돋움" pitchFamily="50" charset="-127"/>
              </a:rPr>
              <a:t>육</a:t>
            </a:r>
          </a:p>
        </p:txBody>
      </p:sp>
      <p:grpSp>
        <p:nvGrpSpPr>
          <p:cNvPr id="6772776" name="Group 40"/>
          <p:cNvGrpSpPr>
            <a:grpSpLocks/>
          </p:cNvGrpSpPr>
          <p:nvPr/>
        </p:nvGrpSpPr>
        <p:grpSpPr bwMode="auto">
          <a:xfrm>
            <a:off x="3448050" y="2114550"/>
            <a:ext cx="782638" cy="3805238"/>
            <a:chOff x="2692" y="1480"/>
            <a:chExt cx="493" cy="2397"/>
          </a:xfrm>
        </p:grpSpPr>
        <p:sp>
          <p:nvSpPr>
            <p:cNvPr id="6772777" name="Rectangle 41"/>
            <p:cNvSpPr>
              <a:spLocks noChangeArrowheads="1"/>
            </p:cNvSpPr>
            <p:nvPr/>
          </p:nvSpPr>
          <p:spPr bwMode="auto">
            <a:xfrm>
              <a:off x="2695" y="1480"/>
              <a:ext cx="487" cy="181"/>
            </a:xfrm>
            <a:prstGeom prst="rect">
              <a:avLst/>
            </a:prstGeom>
            <a:gradFill rotWithShape="0">
              <a:gsLst>
                <a:gs pos="0">
                  <a:srgbClr val="969696"/>
                </a:gs>
                <a:gs pos="50000">
                  <a:srgbClr val="969696">
                    <a:gamma/>
                    <a:tint val="23922"/>
                    <a:invGamma/>
                  </a:srgbClr>
                </a:gs>
                <a:gs pos="100000">
                  <a:srgbClr val="96969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eaLnBrk="1" latinLnBrk="1" hangingPunct="1"/>
              <a:r>
                <a:rPr kumimoji="1" lang="ko-KR" altLang="en-US" sz="1100">
                  <a:ea typeface="돋움" pitchFamily="50" charset="-127"/>
                </a:rPr>
                <a:t>조직문화</a:t>
              </a:r>
            </a:p>
          </p:txBody>
        </p:sp>
        <p:sp>
          <p:nvSpPr>
            <p:cNvPr id="6772778" name="Rectangle 42"/>
            <p:cNvSpPr>
              <a:spLocks noChangeArrowheads="1"/>
            </p:cNvSpPr>
            <p:nvPr/>
          </p:nvSpPr>
          <p:spPr bwMode="auto">
            <a:xfrm>
              <a:off x="2866" y="1702"/>
              <a:ext cx="150" cy="21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eaLnBrk="1" latinLnBrk="1" hangingPunct="1">
                <a:lnSpc>
                  <a:spcPct val="120000"/>
                </a:lnSpc>
              </a:pPr>
              <a:endParaRPr kumimoji="1" lang="en-US" altLang="ko-KR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관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심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분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야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연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구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회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C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O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 P </a:t>
              </a:r>
            </a:p>
          </p:txBody>
        </p:sp>
        <p:sp>
          <p:nvSpPr>
            <p:cNvPr id="6772779" name="Rectangle 43"/>
            <p:cNvSpPr>
              <a:spLocks noChangeArrowheads="1"/>
            </p:cNvSpPr>
            <p:nvPr/>
          </p:nvSpPr>
          <p:spPr bwMode="auto">
            <a:xfrm>
              <a:off x="3049" y="1698"/>
              <a:ext cx="136" cy="2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안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전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혁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신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학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교</a:t>
              </a:r>
            </a:p>
          </p:txBody>
        </p:sp>
        <p:sp>
          <p:nvSpPr>
            <p:cNvPr id="6772780" name="Text Box 44"/>
            <p:cNvSpPr txBox="1">
              <a:spLocks noChangeArrowheads="1"/>
            </p:cNvSpPr>
            <p:nvPr/>
          </p:nvSpPr>
          <p:spPr bwMode="auto">
            <a:xfrm>
              <a:off x="2748" y="2920"/>
              <a:ext cx="308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 eaLnBrk="1" latinLnBrk="1" hangingPunct="1"/>
              <a:r>
                <a:rPr kumimoji="1" lang="en-US" altLang="ko-KR" sz="1000" b="0">
                  <a:ea typeface="돋움" pitchFamily="50" charset="-127"/>
                </a:rPr>
                <a:t>(              )</a:t>
              </a:r>
            </a:p>
          </p:txBody>
        </p:sp>
        <p:sp>
          <p:nvSpPr>
            <p:cNvPr id="6772781" name="Rectangle 45"/>
            <p:cNvSpPr>
              <a:spLocks noChangeArrowheads="1"/>
            </p:cNvSpPr>
            <p:nvPr/>
          </p:nvSpPr>
          <p:spPr bwMode="auto">
            <a:xfrm>
              <a:off x="2692" y="1702"/>
              <a:ext cx="150" cy="21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경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영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방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침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실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천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과</a:t>
              </a:r>
            </a:p>
            <a:p>
              <a:pPr algn="ctr" eaLnBrk="1" latinLnBrk="1" hangingPunct="1">
                <a:lnSpc>
                  <a:spcPct val="14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정</a:t>
              </a:r>
            </a:p>
          </p:txBody>
        </p:sp>
      </p:grpSp>
      <p:grpSp>
        <p:nvGrpSpPr>
          <p:cNvPr id="6772782" name="Group 46"/>
          <p:cNvGrpSpPr>
            <a:grpSpLocks/>
          </p:cNvGrpSpPr>
          <p:nvPr/>
        </p:nvGrpSpPr>
        <p:grpSpPr bwMode="auto">
          <a:xfrm>
            <a:off x="8112125" y="2101850"/>
            <a:ext cx="573088" cy="3805238"/>
            <a:chOff x="3222" y="1480"/>
            <a:chExt cx="361" cy="2397"/>
          </a:xfrm>
        </p:grpSpPr>
        <p:sp>
          <p:nvSpPr>
            <p:cNvPr id="6772783" name="Rectangle 47"/>
            <p:cNvSpPr>
              <a:spLocks noChangeArrowheads="1"/>
            </p:cNvSpPr>
            <p:nvPr/>
          </p:nvSpPr>
          <p:spPr bwMode="auto">
            <a:xfrm>
              <a:off x="3222" y="1480"/>
              <a:ext cx="361" cy="180"/>
            </a:xfrm>
            <a:prstGeom prst="rect">
              <a:avLst/>
            </a:prstGeom>
            <a:gradFill rotWithShape="0">
              <a:gsLst>
                <a:gs pos="0">
                  <a:srgbClr val="969696"/>
                </a:gs>
                <a:gs pos="50000">
                  <a:srgbClr val="969696">
                    <a:gamma/>
                    <a:tint val="23922"/>
                    <a:invGamma/>
                  </a:srgbClr>
                </a:gs>
                <a:gs pos="100000">
                  <a:srgbClr val="96969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eaLnBrk="1" latinLnBrk="1" hangingPunct="1">
                <a:lnSpc>
                  <a:spcPct val="70000"/>
                </a:lnSpc>
              </a:pPr>
              <a:r>
                <a:rPr kumimoji="1" lang="ko-KR" altLang="en-US" sz="1100">
                  <a:ea typeface="돋움" pitchFamily="50" charset="-127"/>
                </a:rPr>
                <a:t>전문가</a:t>
              </a:r>
            </a:p>
            <a:p>
              <a:pPr algn="ctr" eaLnBrk="1" latinLnBrk="1" hangingPunct="1">
                <a:lnSpc>
                  <a:spcPct val="70000"/>
                </a:lnSpc>
              </a:pPr>
              <a:r>
                <a:rPr kumimoji="1" lang="ko-KR" altLang="en-US" sz="1100">
                  <a:ea typeface="돋움" pitchFamily="50" charset="-127"/>
                </a:rPr>
                <a:t>육성교육</a:t>
              </a:r>
            </a:p>
          </p:txBody>
        </p:sp>
        <p:sp>
          <p:nvSpPr>
            <p:cNvPr id="6772784" name="Rectangle 48"/>
            <p:cNvSpPr>
              <a:spLocks noChangeArrowheads="1"/>
            </p:cNvSpPr>
            <p:nvPr/>
          </p:nvSpPr>
          <p:spPr bwMode="auto">
            <a:xfrm>
              <a:off x="3235" y="1698"/>
              <a:ext cx="136" cy="2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법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제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/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IT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en-US" altLang="ko-KR" sz="1000" b="0">
                  <a:ea typeface="돋움" pitchFamily="50" charset="-127"/>
                </a:rPr>
                <a:t>/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인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테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리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어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ko-KR" altLang="en-US" sz="1000" b="0">
                <a:ea typeface="돋움" pitchFamily="50" charset="-127"/>
              </a:endParaRP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전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문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인</a:t>
              </a:r>
            </a:p>
            <a:p>
              <a:pPr algn="ctr" eaLnBrk="1" latinLnBrk="1" hangingPunct="1">
                <a:lnSpc>
                  <a:spcPct val="12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력</a:t>
              </a:r>
            </a:p>
            <a:p>
              <a:pPr algn="ctr" eaLnBrk="1" latinLnBrk="1" hangingPunct="1">
                <a:lnSpc>
                  <a:spcPct val="120000"/>
                </a:lnSpc>
              </a:pPr>
              <a:endParaRPr kumimoji="1" lang="en-US" altLang="ko-KR" sz="1000" b="0">
                <a:ea typeface="돋움" pitchFamily="50" charset="-127"/>
              </a:endParaRPr>
            </a:p>
          </p:txBody>
        </p:sp>
        <p:sp>
          <p:nvSpPr>
            <p:cNvPr id="6772785" name="Rectangle 49"/>
            <p:cNvSpPr>
              <a:spLocks noChangeArrowheads="1"/>
            </p:cNvSpPr>
            <p:nvPr/>
          </p:nvSpPr>
          <p:spPr bwMode="auto">
            <a:xfrm>
              <a:off x="3427" y="1698"/>
              <a:ext cx="136" cy="2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중</a:t>
              </a:r>
            </a:p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국</a:t>
              </a:r>
            </a:p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전</a:t>
              </a:r>
            </a:p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문</a:t>
              </a:r>
            </a:p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인</a:t>
              </a:r>
            </a:p>
            <a:p>
              <a:pPr algn="ctr" eaLnBrk="1" latinLnBrk="1" hangingPunct="1">
                <a:lnSpc>
                  <a:spcPct val="150000"/>
                </a:lnSpc>
              </a:pPr>
              <a:r>
                <a:rPr kumimoji="1" lang="ko-KR" altLang="en-US" sz="1000" b="0">
                  <a:ea typeface="돋움" pitchFamily="50" charset="-127"/>
                </a:rPr>
                <a:t>력</a:t>
              </a:r>
            </a:p>
          </p:txBody>
        </p:sp>
      </p:grpSp>
      <p:sp>
        <p:nvSpPr>
          <p:cNvPr id="6772786" name="Rectangle 50"/>
          <p:cNvSpPr>
            <a:spLocks noChangeArrowheads="1"/>
          </p:cNvSpPr>
          <p:nvPr/>
        </p:nvSpPr>
        <p:spPr bwMode="auto">
          <a:xfrm>
            <a:off x="5708650" y="2454275"/>
            <a:ext cx="458788" cy="3446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기술직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직무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교육</a:t>
            </a:r>
          </a:p>
          <a:p>
            <a:pPr algn="ctr" eaLnBrk="1" latinLnBrk="1" hangingPunct="1">
              <a:lnSpc>
                <a:spcPct val="90000"/>
              </a:lnSpc>
            </a:pPr>
            <a:endParaRPr kumimoji="1" lang="ko-KR" altLang="en-US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건축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·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토목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sz="1000" b="0">
                <a:ea typeface="돋움" pitchFamily="50" charset="-127"/>
              </a:rPr>
              <a:t>·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주택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</a:t>
            </a: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 </a:t>
            </a:r>
            <a:r>
              <a:rPr kumimoji="1" lang="ko-KR" altLang="en-US" sz="1000" b="0">
                <a:ea typeface="돋움" pitchFamily="50" charset="-127"/>
              </a:rPr>
              <a:t>플랜트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</a:t>
            </a: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환경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</a:t>
            </a: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전기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</a:t>
            </a: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설비</a:t>
            </a:r>
          </a:p>
          <a:p>
            <a:pPr algn="ctr" eaLnBrk="1" latinLnBrk="1" hangingPunct="1">
              <a:lnSpc>
                <a:spcPct val="90000"/>
              </a:lnSpc>
            </a:pPr>
            <a:r>
              <a:rPr kumimoji="1" lang="en-US" altLang="ko-KR" b="0">
                <a:ea typeface="바탕" pitchFamily="18" charset="-127"/>
              </a:rPr>
              <a:t>·</a:t>
            </a:r>
            <a:endParaRPr kumimoji="1" lang="en-US" altLang="ko-KR" sz="1000" b="0">
              <a:ea typeface="돋움" pitchFamily="50" charset="-127"/>
            </a:endParaRPr>
          </a:p>
          <a:p>
            <a:pPr algn="ctr" eaLnBrk="1" latinLnBrk="1" hangingPunct="1">
              <a:lnSpc>
                <a:spcPct val="90000"/>
              </a:lnSpc>
            </a:pPr>
            <a:r>
              <a:rPr kumimoji="1" lang="ko-KR" altLang="en-US" sz="1000" b="0">
                <a:ea typeface="돋움" pitchFamily="50" charset="-127"/>
              </a:rPr>
              <a:t>공무</a:t>
            </a:r>
          </a:p>
        </p:txBody>
      </p:sp>
      <p:sp>
        <p:nvSpPr>
          <p:cNvPr id="6772787" name="Text Box 51"/>
          <p:cNvSpPr txBox="1">
            <a:spLocks noChangeArrowheads="1"/>
          </p:cNvSpPr>
          <p:nvPr/>
        </p:nvSpPr>
        <p:spPr bwMode="auto">
          <a:xfrm>
            <a:off x="5743575" y="3224213"/>
            <a:ext cx="396875" cy="252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1" latinLnBrk="1" hangingPunct="1"/>
            <a:r>
              <a:rPr kumimoji="1" lang="en-US" altLang="ko-KR" sz="1400" b="0">
                <a:ea typeface="돋움" pitchFamily="50" charset="-127"/>
              </a:rPr>
              <a:t>(                                               )</a:t>
            </a:r>
          </a:p>
        </p:txBody>
      </p:sp>
      <p:sp>
        <p:nvSpPr>
          <p:cNvPr id="6772788" name="Rectangle 52"/>
          <p:cNvSpPr>
            <a:spLocks noChangeArrowheads="1"/>
          </p:cNvSpPr>
          <p:nvPr/>
        </p:nvSpPr>
        <p:spPr bwMode="auto">
          <a:xfrm>
            <a:off x="4197350" y="1411288"/>
            <a:ext cx="1320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전사원 교육체계 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6772789" name="Line 53"/>
          <p:cNvSpPr>
            <a:spLocks noChangeShapeType="1"/>
          </p:cNvSpPr>
          <p:nvPr/>
        </p:nvSpPr>
        <p:spPr bwMode="gray">
          <a:xfrm>
            <a:off x="3459163" y="168275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grpSp>
        <p:nvGrpSpPr>
          <p:cNvPr id="6772790" name="Group 54"/>
          <p:cNvGrpSpPr>
            <a:grpSpLocks/>
          </p:cNvGrpSpPr>
          <p:nvPr/>
        </p:nvGrpSpPr>
        <p:grpSpPr bwMode="auto">
          <a:xfrm>
            <a:off x="7478713" y="1608138"/>
            <a:ext cx="1955800" cy="257175"/>
            <a:chOff x="1671" y="1201"/>
            <a:chExt cx="1232" cy="162"/>
          </a:xfrm>
        </p:grpSpPr>
        <p:sp>
          <p:nvSpPr>
            <p:cNvPr id="6772791" name="AutoShape 55"/>
            <p:cNvSpPr>
              <a:spLocks noChangeArrowheads="1"/>
            </p:cNvSpPr>
            <p:nvPr/>
          </p:nvSpPr>
          <p:spPr bwMode="auto">
            <a:xfrm>
              <a:off x="22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rgbClr val="F9F3A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2792" name="Text Box 56"/>
            <p:cNvSpPr txBox="1">
              <a:spLocks noChangeArrowheads="1"/>
            </p:cNvSpPr>
            <p:nvPr/>
          </p:nvSpPr>
          <p:spPr bwMode="auto">
            <a:xfrm>
              <a:off x="2269" y="1209"/>
              <a:ext cx="2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  LG</a:t>
              </a:r>
            </a:p>
          </p:txBody>
        </p:sp>
        <p:sp>
          <p:nvSpPr>
            <p:cNvPr id="6772793" name="AutoShape 57"/>
            <p:cNvSpPr>
              <a:spLocks noChangeArrowheads="1"/>
            </p:cNvSpPr>
            <p:nvPr/>
          </p:nvSpPr>
          <p:spPr bwMode="auto">
            <a:xfrm>
              <a:off x="25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2794" name="Text Box 58"/>
            <p:cNvSpPr txBox="1">
              <a:spLocks noChangeArrowheads="1"/>
            </p:cNvSpPr>
            <p:nvPr/>
          </p:nvSpPr>
          <p:spPr bwMode="auto">
            <a:xfrm>
              <a:off x="2595" y="1209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당사 </a:t>
              </a:r>
            </a:p>
          </p:txBody>
        </p:sp>
        <p:sp>
          <p:nvSpPr>
            <p:cNvPr id="6772795" name="AutoShape 59"/>
            <p:cNvSpPr>
              <a:spLocks noChangeArrowheads="1"/>
            </p:cNvSpPr>
            <p:nvPr/>
          </p:nvSpPr>
          <p:spPr bwMode="auto">
            <a:xfrm>
              <a:off x="1932" y="1247"/>
              <a:ext cx="113" cy="76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2796" name="Text Box 60"/>
            <p:cNvSpPr txBox="1">
              <a:spLocks noChangeArrowheads="1"/>
            </p:cNvSpPr>
            <p:nvPr/>
          </p:nvSpPr>
          <p:spPr bwMode="auto">
            <a:xfrm>
              <a:off x="1671" y="1201"/>
              <a:ext cx="1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>
                  <a:ea typeface="바탕" pitchFamily="18" charset="-127"/>
                </a:rPr>
                <a:t>주관</a:t>
              </a:r>
              <a:r>
                <a:rPr kumimoji="1" lang="en-US" altLang="ko-KR" sz="1000">
                  <a:ea typeface="바탕" pitchFamily="18" charset="-127"/>
                </a:rPr>
                <a:t>(                                         )</a:t>
              </a:r>
            </a:p>
          </p:txBody>
        </p:sp>
        <p:sp>
          <p:nvSpPr>
            <p:cNvPr id="6772797" name="Text Box 61"/>
            <p:cNvSpPr txBox="1">
              <a:spLocks noChangeArrowheads="1"/>
            </p:cNvSpPr>
            <p:nvPr/>
          </p:nvSpPr>
          <p:spPr bwMode="auto">
            <a:xfrm>
              <a:off x="2016" y="1209"/>
              <a:ext cx="2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>
                  <a:ea typeface="바탕" pitchFamily="18" charset="-127"/>
                </a:rPr>
                <a:t>GS</a:t>
              </a:r>
            </a:p>
          </p:txBody>
        </p:sp>
      </p:grpSp>
      <p:sp>
        <p:nvSpPr>
          <p:cNvPr id="6772798" name="Rectangle 62"/>
          <p:cNvSpPr>
            <a:spLocks noChangeArrowheads="1"/>
          </p:cNvSpPr>
          <p:nvPr/>
        </p:nvSpPr>
        <p:spPr bwMode="auto">
          <a:xfrm>
            <a:off x="581025" y="723900"/>
            <a:ext cx="8937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kumimoji="1" lang="ko-KR" altLang="en-US" sz="1400">
                <a:ea typeface="바탕" pitchFamily="18" charset="-127"/>
              </a:rPr>
              <a:t>임원을 제외한 전사원을 대상으로 운영하고 있는 교육과정은 </a:t>
            </a:r>
            <a:r>
              <a:rPr kumimoji="1" lang="en-US" altLang="ko-KR" sz="1400">
                <a:ea typeface="바탕" pitchFamily="18" charset="-127"/>
              </a:rPr>
              <a:t>6</a:t>
            </a:r>
            <a:r>
              <a:rPr kumimoji="1" lang="ko-KR" altLang="en-US" sz="1400">
                <a:ea typeface="바탕" pitchFamily="18" charset="-127"/>
              </a:rPr>
              <a:t>개 영역 </a:t>
            </a:r>
            <a:r>
              <a:rPr kumimoji="1" lang="en-US" altLang="ko-KR" sz="1400">
                <a:ea typeface="바탕" pitchFamily="18" charset="-127"/>
              </a:rPr>
              <a:t>77</a:t>
            </a:r>
            <a:r>
              <a:rPr kumimoji="1" lang="ko-KR" altLang="en-US" sz="1400">
                <a:ea typeface="바탕" pitchFamily="18" charset="-127"/>
              </a:rPr>
              <a:t>개 과정임 </a:t>
            </a:r>
          </a:p>
        </p:txBody>
      </p:sp>
      <p:sp>
        <p:nvSpPr>
          <p:cNvPr id="6772799" name="Text Box 63"/>
          <p:cNvSpPr txBox="1">
            <a:spLocks noChangeArrowheads="1"/>
          </p:cNvSpPr>
          <p:nvPr/>
        </p:nvSpPr>
        <p:spPr bwMode="auto">
          <a:xfrm>
            <a:off x="6318250" y="149225"/>
            <a:ext cx="3227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2) </a:t>
            </a:r>
            <a:r>
              <a:rPr kumimoji="1" lang="ko-KR" altLang="en-US" sz="1400">
                <a:ea typeface="바탕" pitchFamily="18" charset="-127"/>
              </a:rPr>
              <a:t>전사원  교육체계</a:t>
            </a:r>
          </a:p>
        </p:txBody>
      </p:sp>
      <p:sp>
        <p:nvSpPr>
          <p:cNvPr id="6772800" name="Rectangle 64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7C76F731-4E04-4D34-94A6-76057B33CA44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12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2802" name="Text Box 66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4005" name="Group 245"/>
          <p:cNvGraphicFramePr>
            <a:graphicFrameLocks noGrp="1"/>
          </p:cNvGraphicFramePr>
          <p:nvPr/>
        </p:nvGraphicFramePr>
        <p:xfrm>
          <a:off x="1112838" y="1978025"/>
          <a:ext cx="8526462" cy="3747453"/>
        </p:xfrm>
        <a:graphic>
          <a:graphicData uri="http://schemas.openxmlformats.org/drawingml/2006/table">
            <a:tbl>
              <a:tblPr/>
              <a:tblGrid>
                <a:gridCol w="1620837"/>
                <a:gridCol w="2894013"/>
                <a:gridCol w="1223962"/>
                <a:gridCol w="622300"/>
                <a:gridCol w="957263"/>
                <a:gridCol w="669925"/>
                <a:gridCol w="5381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예비경영자 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예비경영인으로서 필요한 기본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역량 강화 및 리더십 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임원후보자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10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MVP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변화를 통해 신명 나는 조직과 가정을 만들 수 있는 일등 리더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임원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담당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팀장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현장소장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36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Ⅰ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급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~ Ⅲ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급 진급과정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변화된 직급 업무 수행 時 기대되는 역할 인식 및 필요 역량 습득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진급자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b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</a:b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그룹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GS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신입사원교육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경영이념을 공유하고 실천함으로써 확고한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identity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정립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신입사원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b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</a:b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그룹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9EB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Global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핵심인재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미래 경영자를 사전 발굴하여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Global Biz. Leader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로 육성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해외파견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17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경력사원 입문과정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건설인으로서의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Identity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확보 와 소속감을 제고시키고 현업 적응력 강화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경력사원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7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7 Habits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직장인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가장으로서의 새로운 자아 형성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 이동자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3844" name="Rectangle 84"/>
          <p:cNvSpPr>
            <a:spLocks noChangeArrowheads="1"/>
          </p:cNvSpPr>
          <p:nvPr/>
        </p:nvSpPr>
        <p:spPr bwMode="auto">
          <a:xfrm>
            <a:off x="6818313" y="195263"/>
            <a:ext cx="278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3) </a:t>
            </a:r>
            <a:r>
              <a:rPr kumimoji="1" lang="ko-KR" altLang="en-US" sz="1400">
                <a:ea typeface="바탕" pitchFamily="18" charset="-127"/>
              </a:rPr>
              <a:t>경영교육 및 핵심인재 교육</a:t>
            </a:r>
          </a:p>
        </p:txBody>
      </p:sp>
      <p:sp>
        <p:nvSpPr>
          <p:cNvPr id="6773845" name="Text Box 85"/>
          <p:cNvSpPr txBox="1">
            <a:spLocks noChangeArrowheads="1"/>
          </p:cNvSpPr>
          <p:nvPr/>
        </p:nvSpPr>
        <p:spPr bwMode="auto">
          <a:xfrm>
            <a:off x="1152525" y="998538"/>
            <a:ext cx="6918325" cy="639762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1921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</a:t>
            </a:r>
            <a:r>
              <a:rPr kumimoji="1" lang="ko-KR" altLang="en-US" b="0">
                <a:ea typeface="바탕" pitchFamily="18" charset="-127"/>
              </a:rPr>
              <a:t>경영교육 </a:t>
            </a:r>
            <a:r>
              <a:rPr kumimoji="1" lang="en-US" altLang="ko-KR" b="0">
                <a:ea typeface="바탕" pitchFamily="18" charset="-127"/>
              </a:rPr>
              <a:t>: </a:t>
            </a:r>
            <a:r>
              <a:rPr kumimoji="1" lang="ko-KR" altLang="en-US" b="0">
                <a:ea typeface="바탕" pitchFamily="18" charset="-127"/>
              </a:rPr>
              <a:t>각 직급별 신입자 과정 및 신입</a:t>
            </a:r>
            <a:r>
              <a:rPr kumimoji="1" lang="en-US" altLang="ko-KR" b="0">
                <a:ea typeface="바탕" pitchFamily="18" charset="-127"/>
              </a:rPr>
              <a:t>(</a:t>
            </a:r>
            <a:r>
              <a:rPr kumimoji="1" lang="ko-KR" altLang="en-US" b="0">
                <a:ea typeface="바탕" pitchFamily="18" charset="-127"/>
              </a:rPr>
              <a:t>경력</a:t>
            </a:r>
            <a:r>
              <a:rPr kumimoji="1" lang="en-US" altLang="ko-KR" b="0">
                <a:ea typeface="바탕" pitchFamily="18" charset="-127"/>
              </a:rPr>
              <a:t>)</a:t>
            </a:r>
            <a:r>
              <a:rPr kumimoji="1" lang="ko-KR" altLang="en-US" b="0">
                <a:ea typeface="바탕" pitchFamily="18" charset="-127"/>
              </a:rPr>
              <a:t>사원교육으로서 대부분이 의무 교육 임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핵심인재교육 </a:t>
            </a:r>
            <a:r>
              <a:rPr kumimoji="1" lang="en-US" altLang="ko-KR" b="0">
                <a:ea typeface="바탕" pitchFamily="18" charset="-127"/>
              </a:rPr>
              <a:t>: </a:t>
            </a:r>
            <a:r>
              <a:rPr kumimoji="1" lang="ko-KR" altLang="en-US" b="0">
                <a:ea typeface="바탕" pitchFamily="18" charset="-127"/>
              </a:rPr>
              <a:t>사업가 육성 및 핵심부문의 리더육성을 위한 교육으로서  전 과정이 선발형 교육임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</a:t>
            </a:r>
            <a:r>
              <a:rPr kumimoji="1" lang="en-US" altLang="ko-KR" b="0">
                <a:ea typeface="바탕" pitchFamily="18" charset="-127"/>
              </a:rPr>
              <a:t>GS Holdings</a:t>
            </a:r>
            <a:r>
              <a:rPr kumimoji="1" lang="ko-KR" altLang="en-US" b="0">
                <a:ea typeface="바탕" pitchFamily="18" charset="-127"/>
              </a:rPr>
              <a:t>의 신규과정 개발 시 당사의 사례와 특성이 반영될 수 있도록 함 </a:t>
            </a:r>
          </a:p>
        </p:txBody>
      </p:sp>
      <p:sp>
        <p:nvSpPr>
          <p:cNvPr id="6773846" name="AutoShape 86"/>
          <p:cNvSpPr>
            <a:spLocks noChangeArrowheads="1"/>
          </p:cNvSpPr>
          <p:nvPr/>
        </p:nvSpPr>
        <p:spPr bwMode="auto">
          <a:xfrm>
            <a:off x="228600" y="1014413"/>
            <a:ext cx="825500" cy="5905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73847" name="AutoShape 87"/>
          <p:cNvSpPr>
            <a:spLocks noChangeArrowheads="1"/>
          </p:cNvSpPr>
          <p:nvPr/>
        </p:nvSpPr>
        <p:spPr bwMode="auto">
          <a:xfrm>
            <a:off x="228600" y="19669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73849" name="Rectangle 8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8800" y="2941638"/>
            <a:ext cx="15478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3850" name="Rectangle 9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30300" y="3360738"/>
            <a:ext cx="153511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3851" name="Rectangle 9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15950" y="4808538"/>
            <a:ext cx="15986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3852" name="Rectangle 9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9300" y="5272088"/>
            <a:ext cx="1547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3853" name="Rectangle 9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30300" y="5884863"/>
            <a:ext cx="1509713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6773854" name="Group 94"/>
          <p:cNvGrpSpPr>
            <a:grpSpLocks/>
          </p:cNvGrpSpPr>
          <p:nvPr/>
        </p:nvGrpSpPr>
        <p:grpSpPr bwMode="auto">
          <a:xfrm>
            <a:off x="7683500" y="1690688"/>
            <a:ext cx="1952625" cy="257175"/>
            <a:chOff x="1672" y="1201"/>
            <a:chExt cx="1230" cy="162"/>
          </a:xfrm>
        </p:grpSpPr>
        <p:sp>
          <p:nvSpPr>
            <p:cNvPr id="6773855" name="AutoShape 95"/>
            <p:cNvSpPr>
              <a:spLocks noChangeArrowheads="1"/>
            </p:cNvSpPr>
            <p:nvPr/>
          </p:nvSpPr>
          <p:spPr bwMode="auto">
            <a:xfrm>
              <a:off x="22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rgbClr val="F9F3A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3856" name="Text Box 96"/>
            <p:cNvSpPr txBox="1">
              <a:spLocks noChangeArrowheads="1"/>
            </p:cNvSpPr>
            <p:nvPr/>
          </p:nvSpPr>
          <p:spPr bwMode="auto">
            <a:xfrm>
              <a:off x="2271" y="1209"/>
              <a:ext cx="2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 b="0">
                  <a:ea typeface="바탕체" pitchFamily="17" charset="-127"/>
                </a:rPr>
                <a:t>  LG</a:t>
              </a:r>
            </a:p>
          </p:txBody>
        </p:sp>
        <p:sp>
          <p:nvSpPr>
            <p:cNvPr id="6773857" name="AutoShape 97"/>
            <p:cNvSpPr>
              <a:spLocks noChangeArrowheads="1"/>
            </p:cNvSpPr>
            <p:nvPr/>
          </p:nvSpPr>
          <p:spPr bwMode="auto">
            <a:xfrm>
              <a:off x="2529" y="1247"/>
              <a:ext cx="113" cy="7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3858" name="Text Box 98"/>
            <p:cNvSpPr txBox="1">
              <a:spLocks noChangeArrowheads="1"/>
            </p:cNvSpPr>
            <p:nvPr/>
          </p:nvSpPr>
          <p:spPr bwMode="auto">
            <a:xfrm>
              <a:off x="2595" y="1209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 b="0">
                  <a:ea typeface="바탕체" pitchFamily="17" charset="-127"/>
                </a:rPr>
                <a:t>당사 </a:t>
              </a:r>
            </a:p>
          </p:txBody>
        </p:sp>
        <p:sp>
          <p:nvSpPr>
            <p:cNvPr id="6773859" name="AutoShape 99"/>
            <p:cNvSpPr>
              <a:spLocks noChangeArrowheads="1"/>
            </p:cNvSpPr>
            <p:nvPr/>
          </p:nvSpPr>
          <p:spPr bwMode="auto">
            <a:xfrm>
              <a:off x="1932" y="1247"/>
              <a:ext cx="113" cy="76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73860" name="Text Box 100"/>
            <p:cNvSpPr txBox="1">
              <a:spLocks noChangeArrowheads="1"/>
            </p:cNvSpPr>
            <p:nvPr/>
          </p:nvSpPr>
          <p:spPr bwMode="auto">
            <a:xfrm>
              <a:off x="1672" y="1201"/>
              <a:ext cx="123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ko-KR" altLang="en-US" sz="1000" b="0">
                  <a:ea typeface="돋움" pitchFamily="50" charset="-127"/>
                </a:rPr>
                <a:t>주관</a:t>
              </a:r>
              <a:r>
                <a:rPr kumimoji="1" lang="en-US" altLang="ko-KR" sz="1000" b="0">
                  <a:ea typeface="돋움" pitchFamily="50" charset="-127"/>
                </a:rPr>
                <a:t>(                                         )</a:t>
              </a:r>
            </a:p>
          </p:txBody>
        </p:sp>
        <p:sp>
          <p:nvSpPr>
            <p:cNvPr id="6773861" name="Text Box 101"/>
            <p:cNvSpPr txBox="1">
              <a:spLocks noChangeArrowheads="1"/>
            </p:cNvSpPr>
            <p:nvPr/>
          </p:nvSpPr>
          <p:spPr bwMode="auto">
            <a:xfrm>
              <a:off x="2016" y="1209"/>
              <a:ext cx="2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latinLnBrk="1" hangingPunct="1">
                <a:spcBef>
                  <a:spcPct val="50000"/>
                </a:spcBef>
              </a:pPr>
              <a:r>
                <a:rPr kumimoji="1" lang="en-US" altLang="ko-KR" sz="1000" b="0">
                  <a:ea typeface="바탕체" pitchFamily="17" charset="-127"/>
                </a:rPr>
                <a:t>GS</a:t>
              </a:r>
            </a:p>
          </p:txBody>
        </p:sp>
      </p:grpSp>
      <p:sp>
        <p:nvSpPr>
          <p:cNvPr id="6773862" name="Rectangle 10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39800" y="2446338"/>
            <a:ext cx="15478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3863" name="Rectangle 103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B496306D-D736-4BC0-AC01-554B4890CFBC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13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3873" name="Text Box 113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4872" name="Group 88"/>
          <p:cNvGraphicFramePr>
            <a:graphicFrameLocks noGrp="1"/>
          </p:cNvGraphicFramePr>
          <p:nvPr/>
        </p:nvGraphicFramePr>
        <p:xfrm>
          <a:off x="452438" y="1028700"/>
          <a:ext cx="9093200" cy="1371601"/>
        </p:xfrm>
        <a:graphic>
          <a:graphicData uri="http://schemas.openxmlformats.org/drawingml/2006/table">
            <a:tbl>
              <a:tblPr/>
              <a:tblGrid>
                <a:gridCol w="1576387"/>
                <a:gridCol w="2924175"/>
                <a:gridCol w="1292225"/>
                <a:gridCol w="860425"/>
                <a:gridCol w="1171575"/>
                <a:gridCol w="735013"/>
                <a:gridCol w="53340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건설회계 일반과정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비재경직군 건설회계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Mind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형성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과장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차장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년차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현장소장대학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예비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프로젝트 관리능력과 조직목표에 과감히 도전할 수 있는 강한 현장소장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관리자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월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4853" name="Rectangle 6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44500" y="2503488"/>
            <a:ext cx="1981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4858" name="Rectangle 74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D3EFB0B5-6FAE-465E-92EF-24715E738094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14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5880" name="Group 72"/>
          <p:cNvGraphicFramePr>
            <a:graphicFrameLocks noGrp="1"/>
          </p:cNvGraphicFramePr>
          <p:nvPr/>
        </p:nvGraphicFramePr>
        <p:xfrm>
          <a:off x="1125538" y="1774825"/>
          <a:ext cx="8297862" cy="2752726"/>
        </p:xfrm>
        <a:graphic>
          <a:graphicData uri="http://schemas.openxmlformats.org/drawingml/2006/table">
            <a:tbl>
              <a:tblPr/>
              <a:tblGrid>
                <a:gridCol w="1660525"/>
                <a:gridCol w="2632075"/>
                <a:gridCol w="1168400"/>
                <a:gridCol w="833437"/>
                <a:gridCol w="693738"/>
                <a:gridCol w="668337"/>
                <a:gridCol w="641350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경영방침 실천 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경영방침과 중점추진과제의 이해와 공유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 임직원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Cyber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Best &amp; First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가족 교육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직원 부인들의 패러다임 전환 및 남편의 직장 생활 이해를 통한 행복한 가정 만들기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직원 가족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안전혁신학교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안전관리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Mind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와 실천력을 향상함 으로써 성공적 사업수행을 지원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 전임직원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협력회사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현장소장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반장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775862" name="Rectangle 54"/>
          <p:cNvSpPr>
            <a:spLocks noChangeArrowheads="1"/>
          </p:cNvSpPr>
          <p:nvPr/>
        </p:nvSpPr>
        <p:spPr bwMode="auto">
          <a:xfrm>
            <a:off x="7077075" y="136525"/>
            <a:ext cx="2581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4) </a:t>
            </a:r>
            <a:r>
              <a:rPr kumimoji="1" lang="ko-KR" altLang="en-US" sz="1400">
                <a:ea typeface="바탕" pitchFamily="18" charset="-127"/>
              </a:rPr>
              <a:t>조직문화개발교육</a:t>
            </a:r>
          </a:p>
        </p:txBody>
      </p:sp>
      <p:sp>
        <p:nvSpPr>
          <p:cNvPr id="6775863" name="Text Box 55"/>
          <p:cNvSpPr txBox="1">
            <a:spLocks noChangeArrowheads="1"/>
          </p:cNvSpPr>
          <p:nvPr/>
        </p:nvSpPr>
        <p:spPr bwMode="auto">
          <a:xfrm>
            <a:off x="1139825" y="920750"/>
            <a:ext cx="7086600" cy="4953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1921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</a:t>
            </a:r>
            <a:r>
              <a:rPr kumimoji="1" lang="ko-KR" altLang="en-US" b="0">
                <a:ea typeface="바탕" pitchFamily="18" charset="-127"/>
              </a:rPr>
              <a:t>당사의 비전공유 및 핵심가치 실천을 위한 행동규범과정 등 조직가치 향상을 위한 의무교육임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경영진의 핵심경영과제의 달성을 지원하며</a:t>
            </a:r>
            <a:r>
              <a:rPr kumimoji="1" lang="en-US" altLang="ko-KR" b="0">
                <a:ea typeface="바탕" pitchFamily="18" charset="-127"/>
              </a:rPr>
              <a:t>, </a:t>
            </a:r>
            <a:r>
              <a:rPr kumimoji="1" lang="ko-KR" altLang="en-US" b="0">
                <a:ea typeface="바탕" pitchFamily="18" charset="-127"/>
              </a:rPr>
              <a:t>이를 조직 문화적 관점에서 체화시키기 위한 교육과정 임 </a:t>
            </a:r>
          </a:p>
        </p:txBody>
      </p:sp>
      <p:sp>
        <p:nvSpPr>
          <p:cNvPr id="6775864" name="AutoShape 56"/>
          <p:cNvSpPr>
            <a:spLocks noChangeArrowheads="1"/>
          </p:cNvSpPr>
          <p:nvPr/>
        </p:nvSpPr>
        <p:spPr bwMode="auto">
          <a:xfrm>
            <a:off x="228600" y="9255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75865" name="AutoShape 57"/>
          <p:cNvSpPr>
            <a:spLocks noChangeArrowheads="1"/>
          </p:cNvSpPr>
          <p:nvPr/>
        </p:nvSpPr>
        <p:spPr bwMode="auto">
          <a:xfrm>
            <a:off x="228600" y="17383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75867" name="Rectangle 5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43000" y="2201863"/>
            <a:ext cx="1814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5868" name="Rectangle 6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43000" y="2709863"/>
            <a:ext cx="181451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5869" name="Rectangle 6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43000" y="3332163"/>
            <a:ext cx="181451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5870" name="Rectangle 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43000" y="4068763"/>
            <a:ext cx="1649413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5873" name="Rectangle 65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A12EF516-9479-416E-942C-6C3D2C37BB49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15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5879" name="Text Box 71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6908" name="Group 76"/>
          <p:cNvGraphicFramePr>
            <a:graphicFrameLocks noGrp="1"/>
          </p:cNvGraphicFramePr>
          <p:nvPr/>
        </p:nvGraphicFramePr>
        <p:xfrm>
          <a:off x="1176338" y="1663700"/>
          <a:ext cx="8107362" cy="2926589"/>
        </p:xfrm>
        <a:graphic>
          <a:graphicData uri="http://schemas.openxmlformats.org/drawingml/2006/table">
            <a:tbl>
              <a:tblPr/>
              <a:tblGrid>
                <a:gridCol w="1682750"/>
                <a:gridCol w="2379662"/>
                <a:gridCol w="827088"/>
                <a:gridCol w="1114425"/>
                <a:gridCol w="838200"/>
                <a:gridCol w="701675"/>
                <a:gridCol w="56356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GBC/EBC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영어 의사소통 능력의 극대화를 통한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Global Biz.Skill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10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Cyber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외국어 교육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외국어 능력 강화를 통한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Global Biz. Skill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향상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영어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일본어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Cyber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외국어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Group Study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사내 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사외 외국어 학원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사외어학원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전화 외국어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외국어 검정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년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당사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6897" name="Rectangle 65"/>
          <p:cNvSpPr>
            <a:spLocks noChangeArrowheads="1"/>
          </p:cNvSpPr>
          <p:nvPr/>
        </p:nvSpPr>
        <p:spPr bwMode="auto">
          <a:xfrm>
            <a:off x="8289925" y="160338"/>
            <a:ext cx="133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ea typeface="바탕" pitchFamily="18" charset="-127"/>
              </a:rPr>
              <a:t>5) Global </a:t>
            </a:r>
            <a:r>
              <a:rPr kumimoji="1" lang="ko-KR" altLang="en-US" sz="1400">
                <a:ea typeface="바탕" pitchFamily="18" charset="-127"/>
              </a:rPr>
              <a:t>교육</a:t>
            </a:r>
          </a:p>
        </p:txBody>
      </p:sp>
      <p:sp>
        <p:nvSpPr>
          <p:cNvPr id="6776898" name="Text Box 66"/>
          <p:cNvSpPr txBox="1">
            <a:spLocks noChangeArrowheads="1"/>
          </p:cNvSpPr>
          <p:nvPr/>
        </p:nvSpPr>
        <p:spPr bwMode="auto">
          <a:xfrm>
            <a:off x="1166813" y="947738"/>
            <a:ext cx="7169150" cy="4572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941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GBC</a:t>
            </a:r>
            <a:r>
              <a:rPr kumimoji="1" lang="ko-KR" altLang="en-US" b="0">
                <a:ea typeface="바탕" pitchFamily="18" charset="-127"/>
              </a:rPr>
              <a:t>와 </a:t>
            </a:r>
            <a:r>
              <a:rPr kumimoji="1" lang="en-US" altLang="ko-KR" b="0">
                <a:ea typeface="바탕" pitchFamily="18" charset="-127"/>
              </a:rPr>
              <a:t>EBC</a:t>
            </a:r>
            <a:r>
              <a:rPr kumimoji="1" lang="ko-KR" altLang="en-US" b="0">
                <a:ea typeface="바탕" pitchFamily="18" charset="-127"/>
              </a:rPr>
              <a:t>과정은 본부별 핵심인재 양성을 위한 장기 어학과정으로서 선발형 과정임 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외국어 </a:t>
            </a:r>
            <a:r>
              <a:rPr kumimoji="1" lang="en-US" altLang="ko-KR" b="0">
                <a:ea typeface="바탕" pitchFamily="18" charset="-127"/>
              </a:rPr>
              <a:t>Communication</a:t>
            </a:r>
            <a:r>
              <a:rPr kumimoji="1" lang="ko-KR" altLang="en-US" b="0">
                <a:ea typeface="바탕" pitchFamily="18" charset="-127"/>
              </a:rPr>
              <a:t>능력 향상을 위한 교육과정으로서 희망자에 한하여 지원함</a:t>
            </a:r>
            <a:r>
              <a:rPr kumimoji="1" lang="en-US" altLang="ko-KR" b="0">
                <a:ea typeface="바탕" pitchFamily="18" charset="-127"/>
              </a:rPr>
              <a:t>(10</a:t>
            </a:r>
            <a:r>
              <a:rPr kumimoji="1" lang="ko-KR" altLang="en-US" b="0">
                <a:ea typeface="바탕" pitchFamily="18" charset="-127"/>
              </a:rPr>
              <a:t>만원한도의 </a:t>
            </a:r>
            <a:r>
              <a:rPr kumimoji="1" lang="en-US" altLang="ko-KR" b="0">
                <a:ea typeface="바탕" pitchFamily="18" charset="-127"/>
              </a:rPr>
              <a:t>50%) </a:t>
            </a:r>
          </a:p>
        </p:txBody>
      </p:sp>
      <p:sp>
        <p:nvSpPr>
          <p:cNvPr id="6776899" name="AutoShape 67"/>
          <p:cNvSpPr>
            <a:spLocks noChangeArrowheads="1"/>
          </p:cNvSpPr>
          <p:nvPr/>
        </p:nvSpPr>
        <p:spPr bwMode="auto">
          <a:xfrm>
            <a:off x="228600" y="9636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76900" name="AutoShape 68"/>
          <p:cNvSpPr>
            <a:spLocks noChangeArrowheads="1"/>
          </p:cNvSpPr>
          <p:nvPr/>
        </p:nvSpPr>
        <p:spPr bwMode="auto">
          <a:xfrm>
            <a:off x="228600" y="16240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76901" name="Rectangle 6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81100" y="2087563"/>
            <a:ext cx="18145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6902" name="Rectangle 7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181100" y="2557463"/>
            <a:ext cx="1814513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6903" name="Rectangle 71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DF12FCCD-5BC6-4913-A7C2-486C0E4906A7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16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6909" name="Text Box 77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8999" name="Group 119"/>
          <p:cNvGraphicFramePr>
            <a:graphicFrameLocks noGrp="1"/>
          </p:cNvGraphicFramePr>
          <p:nvPr/>
        </p:nvGraphicFramePr>
        <p:xfrm>
          <a:off x="1104900" y="1511300"/>
          <a:ext cx="8115300" cy="4608516"/>
        </p:xfrm>
        <a:graphic>
          <a:graphicData uri="http://schemas.openxmlformats.org/drawingml/2006/table">
            <a:tbl>
              <a:tblPr/>
              <a:tblGrid>
                <a:gridCol w="1735138"/>
                <a:gridCol w="2214562"/>
                <a:gridCol w="1384300"/>
                <a:gridCol w="796925"/>
                <a:gridCol w="638175"/>
                <a:gridCol w="820738"/>
                <a:gridCol w="525462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분야별 직무관련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Issue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및 직종별 필수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신규기술의 공유로 현장 업무수행에 실질적으로 필요한 직무기술을 공유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건축사업본부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토목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토목사업본부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토목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주택사업본부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환경사업본부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전기직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기술직 직무교육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설비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설비직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설비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IT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직군 기본교육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HR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HR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담당자의 직무능력향상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인사직군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경리대학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재경담당자의 직무능력향상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재경직군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현장회계교육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주택사업본부 담당직원의 재경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재무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세무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자금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기초지식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분양사무소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지사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 CS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사무소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8980" name="Rectangle 100"/>
          <p:cNvSpPr>
            <a:spLocks noChangeArrowheads="1"/>
          </p:cNvSpPr>
          <p:nvPr/>
        </p:nvSpPr>
        <p:spPr bwMode="auto">
          <a:xfrm>
            <a:off x="7448550" y="201613"/>
            <a:ext cx="2098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6) </a:t>
            </a:r>
            <a:r>
              <a:rPr kumimoji="1" lang="ko-KR" altLang="en-US" sz="1400">
                <a:ea typeface="바탕" pitchFamily="18" charset="-127"/>
              </a:rPr>
              <a:t>직무교육</a:t>
            </a:r>
          </a:p>
        </p:txBody>
      </p:sp>
      <p:sp>
        <p:nvSpPr>
          <p:cNvPr id="6778981" name="Text Box 101"/>
          <p:cNvSpPr txBox="1">
            <a:spLocks noChangeArrowheads="1"/>
          </p:cNvSpPr>
          <p:nvPr/>
        </p:nvSpPr>
        <p:spPr bwMode="auto">
          <a:xfrm>
            <a:off x="330200" y="61912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endParaRPr kumimoji="1" lang="ko-KR" altLang="ko-KR" sz="1400" b="0">
              <a:ea typeface="돋움" pitchFamily="50" charset="-127"/>
            </a:endParaRPr>
          </a:p>
        </p:txBody>
      </p:sp>
      <p:sp>
        <p:nvSpPr>
          <p:cNvPr id="6778982" name="Text Box 102"/>
          <p:cNvSpPr txBox="1">
            <a:spLocks noChangeArrowheads="1"/>
          </p:cNvSpPr>
          <p:nvPr/>
        </p:nvSpPr>
        <p:spPr bwMode="auto">
          <a:xfrm>
            <a:off x="1166813" y="871538"/>
            <a:ext cx="6694487" cy="4572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1921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</a:t>
            </a:r>
            <a:r>
              <a:rPr kumimoji="1" lang="ko-KR" altLang="en-US" b="0">
                <a:ea typeface="바탕" pitchFamily="18" charset="-127"/>
              </a:rPr>
              <a:t>각 본부별 직무 능력향상을 위해 실시하는 교육으로서 매년 동절기를 활용하여 실시하는 교육임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안전</a:t>
            </a:r>
            <a:r>
              <a:rPr kumimoji="1" lang="en-US" altLang="ko-KR" b="0">
                <a:ea typeface="바탕" pitchFamily="18" charset="-127"/>
              </a:rPr>
              <a:t>, </a:t>
            </a:r>
            <a:r>
              <a:rPr kumimoji="1" lang="ko-KR" altLang="en-US" b="0">
                <a:ea typeface="바탕" pitchFamily="18" charset="-127"/>
              </a:rPr>
              <a:t>환경</a:t>
            </a:r>
            <a:r>
              <a:rPr kumimoji="1" lang="en-US" altLang="ko-KR" b="0">
                <a:ea typeface="바탕" pitchFamily="18" charset="-127"/>
              </a:rPr>
              <a:t>, </a:t>
            </a:r>
            <a:r>
              <a:rPr kumimoji="1" lang="ko-KR" altLang="en-US" b="0">
                <a:ea typeface="바탕" pitchFamily="18" charset="-127"/>
              </a:rPr>
              <a:t>품질 등 현업의 생산성 향상을 위해 해당 팀이 주관하는 정기적 교육임  </a:t>
            </a:r>
          </a:p>
        </p:txBody>
      </p:sp>
      <p:sp>
        <p:nvSpPr>
          <p:cNvPr id="6778983" name="AutoShape 103"/>
          <p:cNvSpPr>
            <a:spLocks noChangeArrowheads="1"/>
          </p:cNvSpPr>
          <p:nvPr/>
        </p:nvSpPr>
        <p:spPr bwMode="auto">
          <a:xfrm>
            <a:off x="228600" y="8874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78984" name="AutoShape 104"/>
          <p:cNvSpPr>
            <a:spLocks noChangeArrowheads="1"/>
          </p:cNvSpPr>
          <p:nvPr/>
        </p:nvSpPr>
        <p:spPr bwMode="auto">
          <a:xfrm>
            <a:off x="228600" y="15097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78985" name="Rectangle 10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181100" y="1973263"/>
            <a:ext cx="1814513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86" name="Rectangle 10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81100" y="5427663"/>
            <a:ext cx="15224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87" name="Rectangle 10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68400" y="1998663"/>
            <a:ext cx="1624013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88" name="Rectangle 10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81100" y="4208463"/>
            <a:ext cx="15224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89" name="Rectangle 10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81100" y="4570413"/>
            <a:ext cx="15224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90" name="Rectangle 1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81100" y="5072063"/>
            <a:ext cx="152241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8991" name="Rectangle 111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631E4ABD-984E-4B7D-A90B-E2EFFFD3850D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17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79000" name="Text Box 120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0006" name="Group 102"/>
          <p:cNvGraphicFramePr>
            <a:graphicFrameLocks noGrp="1"/>
          </p:cNvGraphicFramePr>
          <p:nvPr/>
        </p:nvGraphicFramePr>
        <p:xfrm>
          <a:off x="769938" y="1101725"/>
          <a:ext cx="8539162" cy="4820540"/>
        </p:xfrm>
        <a:graphic>
          <a:graphicData uri="http://schemas.openxmlformats.org/drawingml/2006/table">
            <a:tbl>
              <a:tblPr/>
              <a:tblGrid>
                <a:gridCol w="1758950"/>
                <a:gridCol w="2459037"/>
                <a:gridCol w="1374775"/>
                <a:gridCol w="788988"/>
                <a:gridCol w="646112"/>
                <a:gridCol w="914400"/>
                <a:gridCol w="5969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EX-CONST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활동 기본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EX-CONST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활동을 담당한 팀원의 문제해결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EX-CONST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팀원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경영혁신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신임공무자원교육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공무업무 수행에 필요한 직무내용의 사전 교육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신임공무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공사관리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품질관리자교육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기본 품질 업무수행능력 유지 및 현장채용직원의 품질업무능력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품질관리자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 품질관리자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양성교육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품질관리체계에 대한 현장 실무능력 배양과 시공품질의식 고취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품질관리자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ISO Coordinator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통합 품질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환경경영시스템 이해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ISO Coordinator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품질팀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환경관리자 집합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환경관리자 업무수행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환경관리자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환경관리자 순회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환경법규 및 현장 환경관리에 대한 교육 및 정보 공유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환경관리자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지역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순회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환경팀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공동도급회계교육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 직원의 공동도급 회계처리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현장관리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현장재경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사업본부별 사외파견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해당 직무의 전문 지식 습득 및 최신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Issue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사외파견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각본부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9997" name="Rectangle 9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2800" y="1490663"/>
            <a:ext cx="18145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9998" name="Rectangle 9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23900" y="1960563"/>
            <a:ext cx="18145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79999" name="Rectangle 9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23900" y="2417763"/>
            <a:ext cx="1814513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0000" name="Rectangle 9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23900" y="4132263"/>
            <a:ext cx="18145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0001" name="Rectangle 97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C555A6F3-0F6C-42A9-8393-FD6D47808740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18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1010" name="Group 82"/>
          <p:cNvGraphicFramePr>
            <a:graphicFrameLocks noGrp="1"/>
          </p:cNvGraphicFramePr>
          <p:nvPr/>
        </p:nvGraphicFramePr>
        <p:xfrm>
          <a:off x="808038" y="873125"/>
          <a:ext cx="8437562" cy="3960813"/>
        </p:xfrm>
        <a:graphic>
          <a:graphicData uri="http://schemas.openxmlformats.org/drawingml/2006/table">
            <a:tbl>
              <a:tblPr/>
              <a:tblGrid>
                <a:gridCol w="1874837"/>
                <a:gridCol w="2408238"/>
                <a:gridCol w="1157287"/>
                <a:gridCol w="708025"/>
                <a:gridCol w="696913"/>
                <a:gridCol w="833437"/>
                <a:gridCol w="758825"/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사업본부 공정팀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사업본부별 공정이론 및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PMS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시스템 활용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관련사원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각본부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PMS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팀장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현장소장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팀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 리더의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PMS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시스템 이해 및 활용 능력 향상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팀장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현장소장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PMS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공정 전문가 과정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사업관리 및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PMS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운영능력을 겸비한 공정전문가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PMS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응용시스템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E-works21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시스템 활용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해당사원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CAD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AutoCAD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소프트웨어를 통한 현업업무 활용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GS BAS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BAS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를 활용한 철근가공상세도 작성 및 물량자동산출 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IT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80998" name="Rectangle 7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3600" y="1274763"/>
            <a:ext cx="18145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0999" name="Rectangle 7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3600" y="1335088"/>
            <a:ext cx="181451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1000" name="Rectangle 7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3600" y="1935163"/>
            <a:ext cx="181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1001" name="Rectangle 7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3600" y="2481263"/>
            <a:ext cx="1814513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1005" name="Rectangle 77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995A4AD7-5960-4962-986C-1DE40224F2A4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19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449263" y="558800"/>
            <a:ext cx="1476375" cy="274638"/>
          </a:xfrm>
          <a:noFill/>
          <a:ln/>
        </p:spPr>
        <p:txBody>
          <a:bodyPr/>
          <a:lstStyle/>
          <a:p>
            <a:r>
              <a:rPr lang="en-US" altLang="ko-KR" sz="2000">
                <a:ea typeface="바탕" pitchFamily="18" charset="-127"/>
              </a:rPr>
              <a:t>Contents</a:t>
            </a:r>
          </a:p>
        </p:txBody>
      </p:sp>
      <p:sp>
        <p:nvSpPr>
          <p:cNvPr id="7152644" name="Line 4"/>
          <p:cNvSpPr>
            <a:spLocks noChangeShapeType="1"/>
          </p:cNvSpPr>
          <p:nvPr/>
        </p:nvSpPr>
        <p:spPr bwMode="auto">
          <a:xfrm>
            <a:off x="1828800" y="628650"/>
            <a:ext cx="0" cy="5119688"/>
          </a:xfrm>
          <a:prstGeom prst="line">
            <a:avLst/>
          </a:prstGeom>
          <a:noFill/>
          <a:ln w="6350">
            <a:solidFill>
              <a:srgbClr val="D1A55C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52645" name="Line 5"/>
          <p:cNvSpPr>
            <a:spLocks noChangeShapeType="1"/>
          </p:cNvSpPr>
          <p:nvPr/>
        </p:nvSpPr>
        <p:spPr bwMode="auto">
          <a:xfrm>
            <a:off x="0" y="950913"/>
            <a:ext cx="8302625" cy="0"/>
          </a:xfrm>
          <a:prstGeom prst="line">
            <a:avLst/>
          </a:prstGeom>
          <a:noFill/>
          <a:ln w="6350">
            <a:solidFill>
              <a:srgbClr val="D1A55C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52646" name="Text Box 6" descr="밝은 수직선"/>
          <p:cNvSpPr txBox="1">
            <a:spLocks noChangeArrowheads="1"/>
          </p:cNvSpPr>
          <p:nvPr/>
        </p:nvSpPr>
        <p:spPr bwMode="auto">
          <a:xfrm>
            <a:off x="0" y="1270000"/>
            <a:ext cx="8286750" cy="4129088"/>
          </a:xfrm>
          <a:prstGeom prst="rect">
            <a:avLst/>
          </a:prstGeom>
          <a:pattFill prst="ltVert">
            <a:fgClr>
              <a:srgbClr val="E0CD5E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600">
                <a:ea typeface="바탕" pitchFamily="18" charset="-127"/>
              </a:rPr>
              <a:t>1. HRD Issue</a:t>
            </a:r>
            <a:r>
              <a:rPr lang="ko-KR" altLang="en-US" sz="1600">
                <a:ea typeface="바탕" pitchFamily="18" charset="-127"/>
              </a:rPr>
              <a:t>와 </a:t>
            </a:r>
            <a:r>
              <a:rPr lang="en-US" altLang="ko-KR" sz="1600">
                <a:ea typeface="바탕" pitchFamily="18" charset="-127"/>
              </a:rPr>
              <a:t>GS</a:t>
            </a:r>
            <a:r>
              <a:rPr lang="ko-KR" altLang="en-US" sz="1600">
                <a:ea typeface="바탕" pitchFamily="18" charset="-127"/>
              </a:rPr>
              <a:t>건설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endParaRPr lang="ko-KR" altLang="en-US" sz="1600">
              <a:ea typeface="바탕" pitchFamily="18" charset="-127"/>
            </a:endParaRP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600">
                <a:ea typeface="바탕" pitchFamily="18" charset="-127"/>
              </a:rPr>
              <a:t>2. GS</a:t>
            </a:r>
            <a:r>
              <a:rPr lang="ko-KR" altLang="en-US" sz="1600">
                <a:ea typeface="바탕" pitchFamily="18" charset="-127"/>
              </a:rPr>
              <a:t>건설의 교육 전체상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Char char="§"/>
            </a:pPr>
            <a:endParaRPr lang="ko-KR" altLang="en-US" sz="1600">
              <a:ea typeface="바탕" pitchFamily="18" charset="-127"/>
            </a:endParaRP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600">
                <a:ea typeface="바탕" pitchFamily="18" charset="-127"/>
              </a:rPr>
              <a:t>3. </a:t>
            </a:r>
            <a:r>
              <a:rPr lang="ko-KR" altLang="en-US" sz="1600">
                <a:ea typeface="바탕" pitchFamily="18" charset="-127"/>
              </a:rPr>
              <a:t>교육 체계별 내용  </a:t>
            </a:r>
          </a:p>
          <a:p>
            <a:pPr marL="2066925" indent="-9525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ko-KR" altLang="en-US" sz="1600">
                <a:ea typeface="바탕" pitchFamily="18" charset="-127"/>
              </a:rPr>
              <a:t>    </a:t>
            </a:r>
            <a:r>
              <a:rPr lang="en-US" altLang="ko-KR" sz="1600">
                <a:latin typeface="Tahoma" pitchFamily="34" charset="0"/>
                <a:ea typeface="바탕" pitchFamily="18" charset="-127"/>
              </a:rPr>
              <a:t>1) </a:t>
            </a:r>
            <a:r>
              <a:rPr lang="ko-KR" altLang="en-US" sz="1600">
                <a:latin typeface="Tahoma" pitchFamily="34" charset="0"/>
                <a:ea typeface="바탕" pitchFamily="18" charset="-127"/>
              </a:rPr>
              <a:t>경영교육 및 핵심인재교육 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600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 sz="1600">
                <a:latin typeface="Tahoma" pitchFamily="34" charset="0"/>
                <a:ea typeface="바탕" pitchFamily="18" charset="-127"/>
              </a:rPr>
              <a:t>2) </a:t>
            </a:r>
            <a:r>
              <a:rPr lang="ko-KR" altLang="en-US" sz="1600">
                <a:latin typeface="Tahoma" pitchFamily="34" charset="0"/>
                <a:ea typeface="바탕" pitchFamily="18" charset="-127"/>
              </a:rPr>
              <a:t>조직문화개발교육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600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 sz="1600">
                <a:latin typeface="Tahoma" pitchFamily="34" charset="0"/>
                <a:ea typeface="바탕" pitchFamily="18" charset="-127"/>
              </a:rPr>
              <a:t>3) Global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600">
                <a:latin typeface="Tahoma" pitchFamily="34" charset="0"/>
                <a:ea typeface="바탕" pitchFamily="18" charset="-127"/>
              </a:rPr>
              <a:t>    4) </a:t>
            </a:r>
            <a:r>
              <a:rPr lang="ko-KR" altLang="en-US" sz="1600">
                <a:latin typeface="Tahoma" pitchFamily="34" charset="0"/>
                <a:ea typeface="바탕" pitchFamily="18" charset="-127"/>
              </a:rPr>
              <a:t>직무교육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600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 sz="1600">
                <a:latin typeface="Tahoma" pitchFamily="34" charset="0"/>
                <a:ea typeface="바탕" pitchFamily="18" charset="-127"/>
              </a:rPr>
              <a:t>5) </a:t>
            </a:r>
            <a:r>
              <a:rPr lang="ko-KR" altLang="en-US" sz="1600">
                <a:latin typeface="Tahoma" pitchFamily="34" charset="0"/>
                <a:ea typeface="바탕" pitchFamily="18" charset="-127"/>
              </a:rPr>
              <a:t>전문가육성교육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600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 sz="1600">
                <a:latin typeface="Tahoma" pitchFamily="34" charset="0"/>
                <a:ea typeface="바탕" pitchFamily="18" charset="-127"/>
              </a:rPr>
              <a:t>6) </a:t>
            </a:r>
            <a:r>
              <a:rPr lang="ko-KR" altLang="en-US" sz="1600">
                <a:latin typeface="Tahoma" pitchFamily="34" charset="0"/>
                <a:ea typeface="바탕" pitchFamily="18" charset="-127"/>
              </a:rPr>
              <a:t>기타교육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ko-KR" altLang="en-US" sz="1600">
              <a:latin typeface="Tahoma" pitchFamily="34" charset="0"/>
              <a:ea typeface="바탕" pitchFamily="18" charset="-127"/>
            </a:endParaRP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600">
                <a:ea typeface="바탕" pitchFamily="18" charset="-127"/>
              </a:rPr>
              <a:t>4. </a:t>
            </a:r>
            <a:r>
              <a:rPr lang="ko-KR" altLang="en-US" sz="1600">
                <a:ea typeface="바탕" pitchFamily="18" charset="-127"/>
              </a:rPr>
              <a:t>운영사례  </a:t>
            </a: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ko-KR" altLang="en-US" sz="1600">
              <a:ea typeface="바탕" pitchFamily="18" charset="-127"/>
            </a:endParaRP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ko-KR" altLang="en-US" sz="1600" b="0">
              <a:ea typeface="바탕" pitchFamily="18" charset="-127"/>
            </a:endParaRPr>
          </a:p>
          <a:p>
            <a:pPr marL="2066925" indent="-9525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600" b="0">
                <a:ea typeface="바탕" pitchFamily="18" charset="-127"/>
              </a:rPr>
              <a:t>  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2057" name="Group 105"/>
          <p:cNvGraphicFramePr>
            <a:graphicFrameLocks noGrp="1"/>
          </p:cNvGraphicFramePr>
          <p:nvPr/>
        </p:nvGraphicFramePr>
        <p:xfrm>
          <a:off x="1104900" y="1571625"/>
          <a:ext cx="8216900" cy="3974466"/>
        </p:xfrm>
        <a:graphic>
          <a:graphicData uri="http://schemas.openxmlformats.org/drawingml/2006/table">
            <a:tbl>
              <a:tblPr/>
              <a:tblGrid>
                <a:gridCol w="1930400"/>
                <a:gridCol w="2227263"/>
                <a:gridCol w="833437"/>
                <a:gridCol w="927100"/>
                <a:gridCol w="838200"/>
                <a:gridCol w="825500"/>
                <a:gridCol w="6350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법제 전문가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국내외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국내외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Contractor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와의 협상  및 위기관리 능력 확보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학기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 IT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전문가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I/T  Project Manager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양성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학기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인테리어 전문가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국내외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예정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구매 전문가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국내외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A9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중국전문가 양성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 건설 시장 사업 개발 및 전개를 주도할 전문인력 육성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 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대학파견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중국현장 파견자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 현지 언어 및 문화습득을 통한 업무능력 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국내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집중교육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중국현장 종료자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 현장 장기파견사원들에 대한 근무 경험의 효과적 활용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중국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현지교육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기타 외국지역 전문가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 양성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러시아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폴란드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베트남 어학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선발인원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사내어학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연중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82037" name="Rectangle 85"/>
          <p:cNvSpPr>
            <a:spLocks noChangeArrowheads="1"/>
          </p:cNvSpPr>
          <p:nvPr/>
        </p:nvSpPr>
        <p:spPr bwMode="auto">
          <a:xfrm>
            <a:off x="6858000" y="201613"/>
            <a:ext cx="2705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7) </a:t>
            </a:r>
            <a:r>
              <a:rPr kumimoji="1" lang="ko-KR" altLang="en-US" sz="1400">
                <a:ea typeface="바탕" pitchFamily="18" charset="-127"/>
              </a:rPr>
              <a:t>전문가 육성 교육</a:t>
            </a:r>
          </a:p>
        </p:txBody>
      </p:sp>
      <p:sp>
        <p:nvSpPr>
          <p:cNvPr id="6782038" name="Text Box 86"/>
          <p:cNvSpPr txBox="1">
            <a:spLocks noChangeArrowheads="1"/>
          </p:cNvSpPr>
          <p:nvPr/>
        </p:nvSpPr>
        <p:spPr bwMode="auto">
          <a:xfrm>
            <a:off x="330200" y="61912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endParaRPr kumimoji="1" lang="ko-KR" altLang="ko-KR" sz="1400" b="0">
              <a:ea typeface="돋움" pitchFamily="50" charset="-127"/>
            </a:endParaRPr>
          </a:p>
        </p:txBody>
      </p:sp>
      <p:sp>
        <p:nvSpPr>
          <p:cNvPr id="6782039" name="Text Box 87"/>
          <p:cNvSpPr txBox="1">
            <a:spLocks noChangeArrowheads="1"/>
          </p:cNvSpPr>
          <p:nvPr/>
        </p:nvSpPr>
        <p:spPr bwMode="auto">
          <a:xfrm>
            <a:off x="1139825" y="871538"/>
            <a:ext cx="7196138" cy="4572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1921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</a:t>
            </a:r>
            <a:r>
              <a:rPr kumimoji="1" lang="ko-KR" altLang="en-US" b="0">
                <a:ea typeface="바탕" pitchFamily="18" charset="-127"/>
              </a:rPr>
              <a:t>중국 등 현지 사업의 성공적 수행을 위한 전문가 육성을 위한 교육과정으로서 선발형의 장기 교육임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전사 차원의 핵심과제 해결을 위한 전문분야의 인재 육성을 위한 교육과정으로서 선발형의 장기 교육임</a:t>
            </a:r>
          </a:p>
        </p:txBody>
      </p:sp>
      <p:sp>
        <p:nvSpPr>
          <p:cNvPr id="6782040" name="AutoShape 88"/>
          <p:cNvSpPr>
            <a:spLocks noChangeArrowheads="1"/>
          </p:cNvSpPr>
          <p:nvPr/>
        </p:nvSpPr>
        <p:spPr bwMode="auto">
          <a:xfrm>
            <a:off x="228600" y="8874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82041" name="AutoShape 89"/>
          <p:cNvSpPr>
            <a:spLocks noChangeArrowheads="1"/>
          </p:cNvSpPr>
          <p:nvPr/>
        </p:nvSpPr>
        <p:spPr bwMode="auto">
          <a:xfrm>
            <a:off x="228600" y="15097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82047" name="Rectangle 9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55700" y="1909763"/>
            <a:ext cx="181451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2049" name="Rectangle 97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67E93F85-4B2A-4B4C-9056-2E1BF47DED1A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20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82056" name="Text Box 104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2978" name="Text Box 2"/>
          <p:cNvSpPr txBox="1">
            <a:spLocks noChangeArrowheads="1"/>
          </p:cNvSpPr>
          <p:nvPr/>
        </p:nvSpPr>
        <p:spPr bwMode="auto">
          <a:xfrm>
            <a:off x="9144000" y="6489700"/>
            <a:ext cx="660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spcBef>
                <a:spcPct val="50000"/>
              </a:spcBef>
            </a:pPr>
            <a:r>
              <a:rPr kumimoji="1" lang="en-US" altLang="ko-KR">
                <a:ea typeface="돋움" pitchFamily="50" charset="-127"/>
              </a:rPr>
              <a:t>9 / 10</a:t>
            </a:r>
          </a:p>
        </p:txBody>
      </p:sp>
      <p:graphicFrame>
        <p:nvGraphicFramePr>
          <p:cNvPr id="6783101" name="Group 125"/>
          <p:cNvGraphicFramePr>
            <a:graphicFrameLocks noGrp="1"/>
          </p:cNvGraphicFramePr>
          <p:nvPr/>
        </p:nvGraphicFramePr>
        <p:xfrm>
          <a:off x="1150938" y="1679575"/>
          <a:ext cx="8170862" cy="3285427"/>
        </p:xfrm>
        <a:graphic>
          <a:graphicData uri="http://schemas.openxmlformats.org/drawingml/2006/table">
            <a:tbl>
              <a:tblPr/>
              <a:tblGrid>
                <a:gridCol w="1604962"/>
                <a:gridCol w="2562225"/>
                <a:gridCol w="1082675"/>
                <a:gridCol w="952500"/>
                <a:gridCol w="609600"/>
                <a:gridCol w="847725"/>
                <a:gridCol w="51117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교육과정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명칭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대 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방 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기 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 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Cyber Academy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On-Line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을 통한 경영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직무 능력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향상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Cyber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교육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인화원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경영통신교육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자기계발 관련 교재의 자율적 학습을 통한  개인 업무능력 향상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우편교육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개월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건설기술자 교육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건설기술자로서 갖추어야 하는 소양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건설관련법령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제도 및 전문기술능력 향상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건설기술자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사외위탁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명사특강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저명인사의 특강을 통해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등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GS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건설 달성을 위한  열정과 의지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함양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전사원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집합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1.5H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Xi CEO Forum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경영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Trend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이해 및 리더십 제고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협력업체 사장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조찬모임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1.5H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</a:rPr>
                        <a:t>인재개발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83029" name="Rectangle 53"/>
          <p:cNvSpPr>
            <a:spLocks noChangeArrowheads="1"/>
          </p:cNvSpPr>
          <p:nvPr/>
        </p:nvSpPr>
        <p:spPr bwMode="auto">
          <a:xfrm>
            <a:off x="8459788" y="190500"/>
            <a:ext cx="1138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ea typeface="바탕" pitchFamily="18" charset="-127"/>
              </a:rPr>
              <a:t>8) </a:t>
            </a:r>
            <a:r>
              <a:rPr kumimoji="1" lang="ko-KR" altLang="en-US" sz="1400">
                <a:ea typeface="바탕" pitchFamily="18" charset="-127"/>
              </a:rPr>
              <a:t>기타 교육</a:t>
            </a:r>
          </a:p>
        </p:txBody>
      </p:sp>
      <p:sp>
        <p:nvSpPr>
          <p:cNvPr id="6783030" name="Text Box 54"/>
          <p:cNvSpPr txBox="1">
            <a:spLocks noChangeArrowheads="1"/>
          </p:cNvSpPr>
          <p:nvPr/>
        </p:nvSpPr>
        <p:spPr bwMode="auto">
          <a:xfrm>
            <a:off x="1166813" y="998538"/>
            <a:ext cx="5584825" cy="4572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tint val="1921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 b="0">
                <a:ea typeface="바탕" pitchFamily="18" charset="-127"/>
              </a:rPr>
              <a:t> </a:t>
            </a:r>
            <a:r>
              <a:rPr kumimoji="1" lang="ko-KR" altLang="en-US" b="0">
                <a:ea typeface="바탕" pitchFamily="18" charset="-127"/>
              </a:rPr>
              <a:t>국가가 정하는 법적 요건을 충족시키기 위한 의무교육 임</a:t>
            </a:r>
          </a:p>
          <a:p>
            <a:pPr eaLnBrk="1" latinLnBrk="1" hangingPunct="1">
              <a:buFontTx/>
              <a:buChar char="•"/>
            </a:pPr>
            <a:r>
              <a:rPr kumimoji="1" lang="ko-KR" altLang="en-US" b="0">
                <a:ea typeface="바탕" pitchFamily="18" charset="-127"/>
              </a:rPr>
              <a:t> 임직원의 기본 교양의 함상과 건전한 심성의 개발을 위한 순수 자기개발 교육임</a:t>
            </a:r>
          </a:p>
        </p:txBody>
      </p:sp>
      <p:sp>
        <p:nvSpPr>
          <p:cNvPr id="6783031" name="AutoShape 55"/>
          <p:cNvSpPr>
            <a:spLocks noChangeArrowheads="1"/>
          </p:cNvSpPr>
          <p:nvPr/>
        </p:nvSpPr>
        <p:spPr bwMode="auto">
          <a:xfrm>
            <a:off x="254000" y="9763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운영원칙</a:t>
            </a:r>
          </a:p>
        </p:txBody>
      </p:sp>
      <p:sp>
        <p:nvSpPr>
          <p:cNvPr id="6783032" name="AutoShape 56"/>
          <p:cNvSpPr>
            <a:spLocks noChangeArrowheads="1"/>
          </p:cNvSpPr>
          <p:nvPr/>
        </p:nvSpPr>
        <p:spPr bwMode="auto">
          <a:xfrm>
            <a:off x="254000" y="1649413"/>
            <a:ext cx="825500" cy="450850"/>
          </a:xfrm>
          <a:prstGeom prst="bevel">
            <a:avLst>
              <a:gd name="adj" fmla="val 7301"/>
            </a:avLst>
          </a:prstGeom>
          <a:gradFill rotWithShape="1">
            <a:gsLst>
              <a:gs pos="0">
                <a:schemeClr val="accent1">
                  <a:gamma/>
                  <a:tint val="1921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운영과정</a:t>
            </a:r>
          </a:p>
        </p:txBody>
      </p:sp>
      <p:sp>
        <p:nvSpPr>
          <p:cNvPr id="6783033" name="Rectangle 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55700" y="3040063"/>
            <a:ext cx="161131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3037" name="Rectangle 6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55700" y="2062163"/>
            <a:ext cx="1535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3038" name="Rectangle 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55700" y="2570163"/>
            <a:ext cx="15351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3039" name="Rectangle 6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55700" y="3763963"/>
            <a:ext cx="153511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3040" name="Rectangle 64"/>
          <p:cNvSpPr>
            <a:spLocks noChangeArrowheads="1"/>
          </p:cNvSpPr>
          <p:nvPr/>
        </p:nvSpPr>
        <p:spPr bwMode="auto">
          <a:xfrm>
            <a:off x="4619625" y="6570663"/>
            <a:ext cx="688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12653BE6-3028-4AC4-ABDA-3E4911E858BD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21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83046" name="Text Box 70"/>
          <p:cNvSpPr txBox="1">
            <a:spLocks noChangeArrowheads="1"/>
          </p:cNvSpPr>
          <p:nvPr/>
        </p:nvSpPr>
        <p:spPr bwMode="auto">
          <a:xfrm>
            <a:off x="279400" y="130175"/>
            <a:ext cx="3227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3. </a:t>
            </a:r>
            <a:r>
              <a:rPr kumimoji="1" lang="ko-KR" altLang="en-US" sz="1600">
                <a:ea typeface="바탕" pitchFamily="18" charset="-127"/>
              </a:rPr>
              <a:t>교육 체계별 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2706" name="Rectangle 2"/>
          <p:cNvSpPr>
            <a:spLocks noChangeArrowheads="1"/>
          </p:cNvSpPr>
          <p:nvPr/>
        </p:nvSpPr>
        <p:spPr bwMode="auto">
          <a:xfrm>
            <a:off x="479425" y="758825"/>
            <a:ext cx="8937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kumimoji="1" lang="ko-KR" altLang="ko-KR" sz="1400">
              <a:ea typeface="바탕" pitchFamily="18" charset="-127"/>
            </a:endParaRPr>
          </a:p>
        </p:txBody>
      </p:sp>
      <p:graphicFrame>
        <p:nvGraphicFramePr>
          <p:cNvPr id="7112765" name="Group 61"/>
          <p:cNvGraphicFramePr>
            <a:graphicFrameLocks noGrp="1"/>
          </p:cNvGraphicFramePr>
          <p:nvPr/>
        </p:nvGraphicFramePr>
        <p:xfrm>
          <a:off x="611188" y="2471738"/>
          <a:ext cx="8774112" cy="3606801"/>
        </p:xfrm>
        <a:graphic>
          <a:graphicData uri="http://schemas.openxmlformats.org/drawingml/2006/table">
            <a:tbl>
              <a:tblPr/>
              <a:tblGrid>
                <a:gridCol w="517525"/>
                <a:gridCol w="2046287"/>
                <a:gridCol w="2082800"/>
                <a:gridCol w="2070100"/>
                <a:gridCol w="2057400"/>
              </a:tblGrid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영업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(8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개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설계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운영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(1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개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시공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(9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개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12733" name="AutoShape 29"/>
          <p:cNvSpPr>
            <a:spLocks noChangeArrowheads="1"/>
          </p:cNvSpPr>
          <p:nvPr/>
        </p:nvSpPr>
        <p:spPr bwMode="ltGray">
          <a:xfrm>
            <a:off x="1127125" y="2117725"/>
            <a:ext cx="2028825" cy="357188"/>
          </a:xfrm>
          <a:prstGeom prst="homePlate">
            <a:avLst>
              <a:gd name="adj" fmla="val 2482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>
                <a:ea typeface="바탕체" pitchFamily="17" charset="-127"/>
              </a:rPr>
              <a:t>    </a:t>
            </a:r>
            <a:r>
              <a:rPr lang="ko-KR" altLang="en-US">
                <a:ea typeface="바탕체" pitchFamily="17" charset="-127"/>
              </a:rPr>
              <a:t>사원 → 대리 </a:t>
            </a:r>
            <a:r>
              <a:rPr lang="en-US" altLang="ko-KR">
                <a:ea typeface="바탕체" pitchFamily="17" charset="-127"/>
              </a:rPr>
              <a:t>(5</a:t>
            </a:r>
            <a:r>
              <a:rPr lang="ko-KR" altLang="en-US">
                <a:ea typeface="바탕체" pitchFamily="17" charset="-127"/>
              </a:rPr>
              <a:t>개</a:t>
            </a:r>
            <a:r>
              <a:rPr lang="en-US" altLang="ko-KR">
                <a:ea typeface="바탕체" pitchFamily="17" charset="-127"/>
              </a:rPr>
              <a:t>)</a:t>
            </a:r>
          </a:p>
        </p:txBody>
      </p:sp>
      <p:sp>
        <p:nvSpPr>
          <p:cNvPr id="7112734" name="AutoShape 30"/>
          <p:cNvSpPr>
            <a:spLocks noChangeArrowheads="1"/>
          </p:cNvSpPr>
          <p:nvPr/>
        </p:nvSpPr>
        <p:spPr bwMode="ltGray">
          <a:xfrm>
            <a:off x="3184525" y="2117725"/>
            <a:ext cx="2054225" cy="357188"/>
          </a:xfrm>
          <a:prstGeom prst="homePlate">
            <a:avLst>
              <a:gd name="adj" fmla="val 251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>
                <a:ea typeface="바탕체" pitchFamily="17" charset="-127"/>
              </a:rPr>
              <a:t>    </a:t>
            </a:r>
            <a:r>
              <a:rPr lang="ko-KR" altLang="en-US">
                <a:ea typeface="바탕체" pitchFamily="17" charset="-127"/>
              </a:rPr>
              <a:t>대리 → 과장 </a:t>
            </a:r>
            <a:r>
              <a:rPr lang="en-US" altLang="ko-KR">
                <a:ea typeface="바탕체" pitchFamily="17" charset="-127"/>
              </a:rPr>
              <a:t>(4</a:t>
            </a:r>
            <a:r>
              <a:rPr lang="ko-KR" altLang="en-US">
                <a:ea typeface="바탕체" pitchFamily="17" charset="-127"/>
              </a:rPr>
              <a:t>개</a:t>
            </a:r>
            <a:r>
              <a:rPr lang="en-US" altLang="ko-KR">
                <a:ea typeface="바탕체" pitchFamily="17" charset="-127"/>
              </a:rPr>
              <a:t>)</a:t>
            </a:r>
          </a:p>
        </p:txBody>
      </p:sp>
      <p:sp>
        <p:nvSpPr>
          <p:cNvPr id="7112735" name="AutoShape 31"/>
          <p:cNvSpPr>
            <a:spLocks noChangeArrowheads="1"/>
          </p:cNvSpPr>
          <p:nvPr/>
        </p:nvSpPr>
        <p:spPr bwMode="ltGray">
          <a:xfrm>
            <a:off x="5267325" y="2117725"/>
            <a:ext cx="2041525" cy="357188"/>
          </a:xfrm>
          <a:prstGeom prst="homePlate">
            <a:avLst>
              <a:gd name="adj" fmla="val 24979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>
                <a:ea typeface="바탕체" pitchFamily="17" charset="-127"/>
              </a:rPr>
              <a:t>    </a:t>
            </a:r>
            <a:r>
              <a:rPr lang="ko-KR" altLang="en-US">
                <a:ea typeface="바탕체" pitchFamily="17" charset="-127"/>
              </a:rPr>
              <a:t>과장 → 차장 </a:t>
            </a:r>
            <a:r>
              <a:rPr lang="en-US" altLang="ko-KR">
                <a:ea typeface="바탕체" pitchFamily="17" charset="-127"/>
              </a:rPr>
              <a:t>(5</a:t>
            </a:r>
            <a:r>
              <a:rPr lang="ko-KR" altLang="en-US">
                <a:ea typeface="바탕체" pitchFamily="17" charset="-127"/>
              </a:rPr>
              <a:t>개</a:t>
            </a:r>
            <a:r>
              <a:rPr lang="en-US" altLang="ko-KR">
                <a:ea typeface="바탕체" pitchFamily="17" charset="-127"/>
              </a:rPr>
              <a:t>)</a:t>
            </a:r>
          </a:p>
        </p:txBody>
      </p:sp>
      <p:sp>
        <p:nvSpPr>
          <p:cNvPr id="7112736" name="AutoShape 32"/>
          <p:cNvSpPr>
            <a:spLocks noChangeArrowheads="1"/>
          </p:cNvSpPr>
          <p:nvPr/>
        </p:nvSpPr>
        <p:spPr bwMode="ltGray">
          <a:xfrm>
            <a:off x="7324725" y="2117725"/>
            <a:ext cx="2143125" cy="357188"/>
          </a:xfrm>
          <a:prstGeom prst="homePlate">
            <a:avLst>
              <a:gd name="adj" fmla="val 26222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>
                <a:ea typeface="바탕체" pitchFamily="17" charset="-127"/>
              </a:rPr>
              <a:t>    </a:t>
            </a:r>
            <a:r>
              <a:rPr lang="ko-KR" altLang="en-US">
                <a:ea typeface="바탕체" pitchFamily="17" charset="-127"/>
              </a:rPr>
              <a:t>차장 → 부장 </a:t>
            </a:r>
            <a:r>
              <a:rPr lang="en-US" altLang="ko-KR">
                <a:ea typeface="바탕체" pitchFamily="17" charset="-127"/>
              </a:rPr>
              <a:t>(4</a:t>
            </a:r>
            <a:r>
              <a:rPr lang="ko-KR" altLang="en-US">
                <a:ea typeface="바탕체" pitchFamily="17" charset="-127"/>
              </a:rPr>
              <a:t>개</a:t>
            </a:r>
            <a:r>
              <a:rPr lang="en-US" altLang="ko-KR">
                <a:ea typeface="바탕체" pitchFamily="17" charset="-127"/>
              </a:rPr>
              <a:t>)</a:t>
            </a:r>
          </a:p>
        </p:txBody>
      </p:sp>
      <p:sp>
        <p:nvSpPr>
          <p:cNvPr id="7112737" name="Rectangle 33"/>
          <p:cNvSpPr>
            <a:spLocks noChangeArrowheads="1"/>
          </p:cNvSpPr>
          <p:nvPr/>
        </p:nvSpPr>
        <p:spPr bwMode="auto">
          <a:xfrm>
            <a:off x="1168400" y="25527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건설영업 기초 </a:t>
            </a:r>
          </a:p>
        </p:txBody>
      </p:sp>
      <p:sp>
        <p:nvSpPr>
          <p:cNvPr id="7112738" name="Rectangle 34"/>
          <p:cNvSpPr>
            <a:spLocks noChangeArrowheads="1"/>
          </p:cNvSpPr>
          <p:nvPr/>
        </p:nvSpPr>
        <p:spPr bwMode="auto">
          <a:xfrm>
            <a:off x="1168400" y="2997200"/>
            <a:ext cx="1955800" cy="571500"/>
          </a:xfrm>
          <a:prstGeom prst="rect">
            <a:avLst/>
          </a:prstGeom>
          <a:solidFill>
            <a:srgbClr val="B2D1B2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20000"/>
              </a:lnSpc>
            </a:pP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  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발주</a:t>
            </a:r>
            <a:r>
              <a:rPr lang="en-US" altLang="ko-KR">
                <a:ea typeface="바탕" pitchFamily="18" charset="-127"/>
              </a:rPr>
              <a:t>Process </a:t>
            </a:r>
            <a:r>
              <a:rPr lang="ko-KR" altLang="en-US">
                <a:ea typeface="바탕" pitchFamily="18" charset="-127"/>
              </a:rPr>
              <a:t>및 </a:t>
            </a:r>
            <a:r>
              <a:rPr lang="en-US" altLang="ko-KR">
                <a:ea typeface="바탕" pitchFamily="18" charset="-127"/>
              </a:rPr>
              <a:t>PQ</a:t>
            </a:r>
            <a:r>
              <a:rPr lang="ko-KR" altLang="en-US">
                <a:ea typeface="바탕" pitchFamily="18" charset="-127"/>
              </a:rPr>
              <a:t>이해</a:t>
            </a:r>
          </a:p>
          <a:p>
            <a:pPr>
              <a:lnSpc>
                <a:spcPct val="120000"/>
              </a:lnSpc>
            </a:pPr>
            <a:r>
              <a:rPr lang="ko-KR" altLang="en-US">
                <a:solidFill>
                  <a:srgbClr val="808080"/>
                </a:solidFill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건설회계 및 경제성분석</a:t>
            </a:r>
          </a:p>
        </p:txBody>
      </p:sp>
      <p:sp>
        <p:nvSpPr>
          <p:cNvPr id="7112739" name="Rectangle 35"/>
          <p:cNvSpPr>
            <a:spLocks noChangeArrowheads="1"/>
          </p:cNvSpPr>
          <p:nvPr/>
        </p:nvSpPr>
        <p:spPr bwMode="auto">
          <a:xfrm>
            <a:off x="1168400" y="3873500"/>
            <a:ext cx="1955800" cy="5715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20000"/>
              </a:lnSpc>
            </a:pPr>
            <a:r>
              <a:rPr lang="en-US" altLang="ko-KR">
                <a:solidFill>
                  <a:schemeClr val="accent2"/>
                </a:solidFill>
                <a:ea typeface="바탕" pitchFamily="18" charset="-127"/>
              </a:rPr>
              <a:t>  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설계업무의 이해</a:t>
            </a:r>
          </a:p>
          <a:p>
            <a:pPr>
              <a:lnSpc>
                <a:spcPct val="120000"/>
              </a:lnSpc>
            </a:pPr>
            <a:r>
              <a:rPr lang="ko-KR" altLang="en-US">
                <a:solidFill>
                  <a:schemeClr val="accent2"/>
                </a:solidFill>
                <a:ea typeface="바탕" pitchFamily="18" charset="-127"/>
              </a:rPr>
              <a:t>  ■ </a:t>
            </a:r>
            <a:r>
              <a:rPr lang="ko-KR" altLang="en-US" sz="1100">
                <a:ea typeface="바탕" pitchFamily="18" charset="-127"/>
              </a:rPr>
              <a:t>고객만족을 위한 사후관리</a:t>
            </a:r>
          </a:p>
        </p:txBody>
      </p:sp>
      <p:sp>
        <p:nvSpPr>
          <p:cNvPr id="7112740" name="Rectangle 36"/>
          <p:cNvSpPr>
            <a:spLocks noChangeArrowheads="1"/>
          </p:cNvSpPr>
          <p:nvPr/>
        </p:nvSpPr>
        <p:spPr bwMode="auto">
          <a:xfrm>
            <a:off x="1168400" y="46990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공사관리 기본</a:t>
            </a:r>
          </a:p>
        </p:txBody>
      </p:sp>
      <p:sp>
        <p:nvSpPr>
          <p:cNvPr id="7112741" name="Rectangle 37"/>
          <p:cNvSpPr>
            <a:spLocks noChangeArrowheads="1"/>
          </p:cNvSpPr>
          <p:nvPr/>
        </p:nvSpPr>
        <p:spPr bwMode="auto">
          <a:xfrm>
            <a:off x="1168400" y="5092700"/>
            <a:ext cx="1955800" cy="5588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30000"/>
              </a:lnSpc>
            </a:pPr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물량산출 및 실행예산</a:t>
            </a:r>
          </a:p>
          <a:p>
            <a:pPr>
              <a:lnSpc>
                <a:spcPct val="130000"/>
              </a:lnSpc>
            </a:pPr>
            <a:r>
              <a:rPr lang="ko-KR" altLang="en-US">
                <a:ea typeface="바탕" pitchFamily="18" charset="-127"/>
              </a:rPr>
              <a:t>  ■ 시공측량</a:t>
            </a:r>
          </a:p>
        </p:txBody>
      </p:sp>
      <p:sp>
        <p:nvSpPr>
          <p:cNvPr id="7112742" name="Rectangle 38"/>
          <p:cNvSpPr>
            <a:spLocks noChangeArrowheads="1"/>
          </p:cNvSpPr>
          <p:nvPr/>
        </p:nvSpPr>
        <p:spPr bwMode="auto">
          <a:xfrm>
            <a:off x="3238500" y="2552700"/>
            <a:ext cx="1955800" cy="584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30000"/>
              </a:lnSpc>
            </a:pPr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사업타당성 분석실무</a:t>
            </a:r>
          </a:p>
          <a:p>
            <a:pPr>
              <a:lnSpc>
                <a:spcPct val="130000"/>
              </a:lnSpc>
            </a:pPr>
            <a:r>
              <a:rPr lang="ko-KR" altLang="en-US">
                <a:solidFill>
                  <a:srgbClr val="808080"/>
                </a:solidFill>
                <a:ea typeface="바탕" pitchFamily="18" charset="-127"/>
              </a:rPr>
              <a:t>  ■</a:t>
            </a:r>
            <a:r>
              <a:rPr lang="ko-KR" altLang="en-US">
                <a:ea typeface="바탕" pitchFamily="18" charset="-127"/>
              </a:rPr>
              <a:t> </a:t>
            </a:r>
            <a:r>
              <a:rPr lang="en-US" altLang="ko-KR">
                <a:ea typeface="바탕" pitchFamily="18" charset="-127"/>
              </a:rPr>
              <a:t>Risk</a:t>
            </a:r>
            <a:r>
              <a:rPr lang="ko-KR" altLang="en-US">
                <a:ea typeface="바탕" pitchFamily="18" charset="-127"/>
              </a:rPr>
              <a:t>도출 및 대책</a:t>
            </a:r>
          </a:p>
        </p:txBody>
      </p:sp>
      <p:sp>
        <p:nvSpPr>
          <p:cNvPr id="7112743" name="Rectangle 39"/>
          <p:cNvSpPr>
            <a:spLocks noChangeArrowheads="1"/>
          </p:cNvSpPr>
          <p:nvPr/>
        </p:nvSpPr>
        <p:spPr bwMode="auto">
          <a:xfrm>
            <a:off x="3238500" y="32893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상담 및 협상기본 *</a:t>
            </a:r>
          </a:p>
        </p:txBody>
      </p:sp>
      <p:sp>
        <p:nvSpPr>
          <p:cNvPr id="7112744" name="Rectangle 40"/>
          <p:cNvSpPr>
            <a:spLocks noChangeArrowheads="1"/>
          </p:cNvSpPr>
          <p:nvPr/>
        </p:nvSpPr>
        <p:spPr bwMode="auto">
          <a:xfrm>
            <a:off x="5321300" y="25527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협상 및 계약실무 *</a:t>
            </a:r>
          </a:p>
        </p:txBody>
      </p:sp>
      <p:sp>
        <p:nvSpPr>
          <p:cNvPr id="7112745" name="Rectangle 41"/>
          <p:cNvSpPr>
            <a:spLocks noChangeArrowheads="1"/>
          </p:cNvSpPr>
          <p:nvPr/>
        </p:nvSpPr>
        <p:spPr bwMode="auto">
          <a:xfrm>
            <a:off x="5321300" y="29210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</a:t>
            </a:r>
            <a:r>
              <a:rPr lang="en-US" altLang="ko-KR">
                <a:ea typeface="바탕" pitchFamily="18" charset="-127"/>
              </a:rPr>
              <a:t> </a:t>
            </a:r>
            <a:r>
              <a:rPr lang="ko-KR" altLang="en-US">
                <a:ea typeface="바탕" pitchFamily="18" charset="-127"/>
              </a:rPr>
              <a:t>사업심의안 작성</a:t>
            </a:r>
          </a:p>
        </p:txBody>
      </p:sp>
      <p:sp>
        <p:nvSpPr>
          <p:cNvPr id="7112746" name="Rectangle 42"/>
          <p:cNvSpPr>
            <a:spLocks noChangeArrowheads="1"/>
          </p:cNvSpPr>
          <p:nvPr/>
        </p:nvSpPr>
        <p:spPr bwMode="auto">
          <a:xfrm>
            <a:off x="5321300" y="32893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</a:t>
            </a:r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■ </a:t>
            </a:r>
            <a:r>
              <a:rPr lang="ko-KR" altLang="en-US">
                <a:ea typeface="바탕" pitchFamily="18" charset="-127"/>
              </a:rPr>
              <a:t>영업기획</a:t>
            </a:r>
          </a:p>
        </p:txBody>
      </p:sp>
      <p:sp>
        <p:nvSpPr>
          <p:cNvPr id="7112747" name="Rectangle 43"/>
          <p:cNvSpPr>
            <a:spLocks noChangeArrowheads="1"/>
          </p:cNvSpPr>
          <p:nvPr/>
        </p:nvSpPr>
        <p:spPr bwMode="auto">
          <a:xfrm>
            <a:off x="7380288" y="2552700"/>
            <a:ext cx="1954212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solidFill>
                  <a:srgbClr val="808080"/>
                </a:solidFill>
                <a:ea typeface="바탕" pitchFamily="18" charset="-127"/>
              </a:rPr>
              <a:t>  ■</a:t>
            </a:r>
            <a:r>
              <a:rPr lang="en-US" altLang="ko-KR">
                <a:ea typeface="바탕" pitchFamily="18" charset="-127"/>
              </a:rPr>
              <a:t> Strategic Planning </a:t>
            </a:r>
          </a:p>
        </p:txBody>
      </p:sp>
      <p:sp>
        <p:nvSpPr>
          <p:cNvPr id="7112748" name="Rectangle 44"/>
          <p:cNvSpPr>
            <a:spLocks noChangeArrowheads="1"/>
          </p:cNvSpPr>
          <p:nvPr/>
        </p:nvSpPr>
        <p:spPr bwMode="auto">
          <a:xfrm>
            <a:off x="7391400" y="46990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조직관리 *</a:t>
            </a:r>
          </a:p>
        </p:txBody>
      </p:sp>
      <p:sp>
        <p:nvSpPr>
          <p:cNvPr id="7112749" name="Rectangle 45"/>
          <p:cNvSpPr>
            <a:spLocks noChangeArrowheads="1"/>
          </p:cNvSpPr>
          <p:nvPr/>
        </p:nvSpPr>
        <p:spPr bwMode="auto">
          <a:xfrm>
            <a:off x="7391400" y="50927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합리적 의사결정 *</a:t>
            </a:r>
          </a:p>
        </p:txBody>
      </p:sp>
      <p:sp>
        <p:nvSpPr>
          <p:cNvPr id="7112750" name="Rectangle 46"/>
          <p:cNvSpPr>
            <a:spLocks noChangeArrowheads="1"/>
          </p:cNvSpPr>
          <p:nvPr/>
        </p:nvSpPr>
        <p:spPr bwMode="auto">
          <a:xfrm>
            <a:off x="7391400" y="5448300"/>
            <a:ext cx="1955800" cy="5715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20000"/>
              </a:lnSpc>
            </a:pPr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이해관계자 관리 *</a:t>
            </a:r>
          </a:p>
          <a:p>
            <a:pPr>
              <a:lnSpc>
                <a:spcPct val="120000"/>
              </a:lnSpc>
            </a:pPr>
            <a:r>
              <a:rPr lang="ko-KR" altLang="en-US">
                <a:ea typeface="바탕" pitchFamily="18" charset="-127"/>
              </a:rPr>
              <a:t>  ■ 공법선정 </a:t>
            </a:r>
          </a:p>
        </p:txBody>
      </p:sp>
      <p:sp>
        <p:nvSpPr>
          <p:cNvPr id="7112751" name="Rectangle 47"/>
          <p:cNvSpPr>
            <a:spLocks noChangeArrowheads="1"/>
          </p:cNvSpPr>
          <p:nvPr/>
        </p:nvSpPr>
        <p:spPr bwMode="auto">
          <a:xfrm>
            <a:off x="3238500" y="4699000"/>
            <a:ext cx="1955800" cy="5715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30000"/>
              </a:lnSpc>
            </a:pPr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공사관리 중급</a:t>
            </a:r>
          </a:p>
          <a:p>
            <a:pPr>
              <a:lnSpc>
                <a:spcPct val="130000"/>
              </a:lnSpc>
            </a:pPr>
            <a:r>
              <a:rPr lang="ko-KR" altLang="en-US">
                <a:ea typeface="바탕" pitchFamily="18" charset="-127"/>
              </a:rPr>
              <a:t>  ■ 실행예산작성 실무</a:t>
            </a:r>
          </a:p>
        </p:txBody>
      </p:sp>
      <p:sp>
        <p:nvSpPr>
          <p:cNvPr id="7112752" name="Rectangle 48"/>
          <p:cNvSpPr>
            <a:spLocks noChangeArrowheads="1"/>
          </p:cNvSpPr>
          <p:nvPr/>
        </p:nvSpPr>
        <p:spPr bwMode="auto">
          <a:xfrm>
            <a:off x="3238500" y="54102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■ SEQ </a:t>
            </a:r>
            <a:r>
              <a:rPr lang="ko-KR" altLang="en-US">
                <a:ea typeface="바탕" pitchFamily="18" charset="-127"/>
              </a:rPr>
              <a:t>기본  </a:t>
            </a:r>
          </a:p>
        </p:txBody>
      </p:sp>
      <p:sp>
        <p:nvSpPr>
          <p:cNvPr id="7112753" name="Rectangle 49"/>
          <p:cNvSpPr>
            <a:spLocks noChangeArrowheads="1"/>
          </p:cNvSpPr>
          <p:nvPr/>
        </p:nvSpPr>
        <p:spPr bwMode="auto">
          <a:xfrm>
            <a:off x="5308600" y="4699000"/>
            <a:ext cx="1955800" cy="2921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공사관리 고급</a:t>
            </a:r>
          </a:p>
        </p:txBody>
      </p:sp>
      <p:sp>
        <p:nvSpPr>
          <p:cNvPr id="7112754" name="Rectangle 50"/>
          <p:cNvSpPr>
            <a:spLocks noChangeArrowheads="1"/>
          </p:cNvSpPr>
          <p:nvPr/>
        </p:nvSpPr>
        <p:spPr bwMode="auto">
          <a:xfrm>
            <a:off x="5308600" y="5092700"/>
            <a:ext cx="1955800" cy="5715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lnSpc>
                <a:spcPct val="130000"/>
              </a:lnSpc>
            </a:pPr>
            <a:r>
              <a:rPr lang="en-US" altLang="ko-KR">
                <a:ea typeface="바탕" pitchFamily="18" charset="-127"/>
              </a:rPr>
              <a:t>  ■ </a:t>
            </a:r>
            <a:r>
              <a:rPr lang="ko-KR" altLang="en-US">
                <a:ea typeface="바탕" pitchFamily="18" charset="-127"/>
              </a:rPr>
              <a:t>설계검토</a:t>
            </a:r>
          </a:p>
          <a:p>
            <a:pPr>
              <a:lnSpc>
                <a:spcPct val="130000"/>
              </a:lnSpc>
            </a:pPr>
            <a:r>
              <a:rPr lang="ko-KR" altLang="en-US">
                <a:ea typeface="바탕" pitchFamily="18" charset="-127"/>
              </a:rPr>
              <a:t>  ■ </a:t>
            </a:r>
            <a:r>
              <a:rPr lang="en-US" altLang="ko-KR">
                <a:ea typeface="바탕" pitchFamily="18" charset="-127"/>
              </a:rPr>
              <a:t>Claim </a:t>
            </a:r>
            <a:r>
              <a:rPr lang="ko-KR" altLang="en-US">
                <a:ea typeface="바탕" pitchFamily="18" charset="-127"/>
              </a:rPr>
              <a:t>및 </a:t>
            </a:r>
            <a:r>
              <a:rPr lang="en-US" altLang="ko-KR">
                <a:ea typeface="바탕" pitchFamily="18" charset="-127"/>
              </a:rPr>
              <a:t>Risk</a:t>
            </a:r>
            <a:r>
              <a:rPr lang="ko-KR" altLang="en-US">
                <a:ea typeface="바탕" pitchFamily="18" charset="-127"/>
              </a:rPr>
              <a:t>관리</a:t>
            </a:r>
          </a:p>
        </p:txBody>
      </p:sp>
      <p:sp>
        <p:nvSpPr>
          <p:cNvPr id="7112755" name="Rectangle 51"/>
          <p:cNvSpPr>
            <a:spLocks noChangeArrowheads="1"/>
          </p:cNvSpPr>
          <p:nvPr/>
        </p:nvSpPr>
        <p:spPr bwMode="auto">
          <a:xfrm>
            <a:off x="428625" y="765175"/>
            <a:ext cx="90900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kumimoji="1" lang="en-US" altLang="ko-KR" sz="1400">
                <a:ea typeface="바탕" pitchFamily="18" charset="-127"/>
              </a:rPr>
              <a:t>Cost Innovation</a:t>
            </a:r>
            <a:r>
              <a:rPr kumimoji="1" lang="ko-KR" altLang="en-US" sz="1400">
                <a:ea typeface="바탕" pitchFamily="18" charset="-127"/>
              </a:rPr>
              <a:t>차원에서 </a:t>
            </a:r>
            <a:r>
              <a:rPr kumimoji="1" lang="en-US" altLang="ko-KR" sz="1400">
                <a:ea typeface="바탕" pitchFamily="18" charset="-127"/>
              </a:rPr>
              <a:t>25</a:t>
            </a:r>
            <a:r>
              <a:rPr kumimoji="1" lang="ko-KR" altLang="en-US" sz="1400">
                <a:ea typeface="바탕" pitchFamily="18" charset="-127"/>
              </a:rPr>
              <a:t>개 과정 중 </a:t>
            </a:r>
            <a:r>
              <a:rPr kumimoji="1" lang="en-US" altLang="ko-KR" sz="1400">
                <a:ea typeface="바탕" pitchFamily="18" charset="-127"/>
              </a:rPr>
              <a:t>14</a:t>
            </a:r>
            <a:r>
              <a:rPr kumimoji="1" lang="ko-KR" altLang="en-US" sz="1400">
                <a:ea typeface="바탕" pitchFamily="18" charset="-127"/>
              </a:rPr>
              <a:t>개 과정을 </a:t>
            </a:r>
            <a:r>
              <a:rPr kumimoji="1" lang="en-US" altLang="ko-KR" sz="1400">
                <a:ea typeface="바탕" pitchFamily="18" charset="-127"/>
              </a:rPr>
              <a:t>Package</a:t>
            </a:r>
            <a:r>
              <a:rPr kumimoji="1" lang="ko-KR" altLang="en-US" sz="1400">
                <a:ea typeface="바탕" pitchFamily="18" charset="-127"/>
              </a:rPr>
              <a:t>화 하여</a:t>
            </a:r>
            <a:r>
              <a:rPr kumimoji="1" lang="en-US" altLang="ko-KR" sz="1400">
                <a:ea typeface="바탕" pitchFamily="18" charset="-127"/>
              </a:rPr>
              <a:t>, </a:t>
            </a:r>
            <a:r>
              <a:rPr kumimoji="1" lang="ko-KR" altLang="en-US" sz="1400">
                <a:ea typeface="바탕" pitchFamily="18" charset="-127"/>
              </a:rPr>
              <a:t>교육참석을 위한 이동시간의 </a:t>
            </a:r>
            <a:r>
              <a:rPr kumimoji="1" lang="en-US" altLang="ko-KR" sz="1400">
                <a:ea typeface="바탕" pitchFamily="18" charset="-127"/>
              </a:rPr>
              <a:t>Loss</a:t>
            </a:r>
            <a:r>
              <a:rPr kumimoji="1" lang="ko-KR" altLang="en-US" sz="1400">
                <a:ea typeface="바탕" pitchFamily="18" charset="-127"/>
              </a:rPr>
              <a:t>를</a:t>
            </a:r>
          </a:p>
          <a:p>
            <a:pPr marL="342900" indent="-342900"/>
            <a:r>
              <a:rPr kumimoji="1" lang="ko-KR" altLang="en-US" sz="1400">
                <a:ea typeface="바탕" pitchFamily="18" charset="-127"/>
              </a:rPr>
              <a:t>최소화함으로써 현업</a:t>
            </a:r>
            <a:r>
              <a:rPr kumimoji="1" lang="en-US" altLang="ko-KR" sz="1400">
                <a:ea typeface="바탕" pitchFamily="18" charset="-127"/>
              </a:rPr>
              <a:t>Absence</a:t>
            </a:r>
            <a:r>
              <a:rPr kumimoji="1" lang="ko-KR" altLang="en-US" sz="1400">
                <a:ea typeface="바탕" pitchFamily="18" charset="-127"/>
              </a:rPr>
              <a:t>를 줄이겠음</a:t>
            </a:r>
            <a:r>
              <a:rPr kumimoji="1" lang="en-US" altLang="ko-KR" sz="1400">
                <a:ea typeface="바탕" pitchFamily="18" charset="-127"/>
              </a:rPr>
              <a:t>. </a:t>
            </a:r>
          </a:p>
        </p:txBody>
      </p:sp>
      <p:sp>
        <p:nvSpPr>
          <p:cNvPr id="7112756" name="Text Box 52"/>
          <p:cNvSpPr txBox="1">
            <a:spLocks noChangeArrowheads="1"/>
          </p:cNvSpPr>
          <p:nvPr/>
        </p:nvSpPr>
        <p:spPr bwMode="auto">
          <a:xfrm>
            <a:off x="4349750" y="1382713"/>
            <a:ext cx="1281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/>
            <a:r>
              <a:rPr kumimoji="1" lang="ko-KR" altLang="en-US" sz="1400">
                <a:ea typeface="바탕" pitchFamily="18" charset="-127"/>
              </a:rPr>
              <a:t>과정통합 운영</a:t>
            </a:r>
            <a:endParaRPr lang="ko-KR" altLang="en-US" sz="1400">
              <a:ea typeface="바탕" pitchFamily="18" charset="-127"/>
            </a:endParaRPr>
          </a:p>
        </p:txBody>
      </p:sp>
      <p:sp>
        <p:nvSpPr>
          <p:cNvPr id="7112757" name="Line 53"/>
          <p:cNvSpPr>
            <a:spLocks noChangeShapeType="1"/>
          </p:cNvSpPr>
          <p:nvPr/>
        </p:nvSpPr>
        <p:spPr bwMode="gray">
          <a:xfrm>
            <a:off x="3611563" y="170180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2760" name="Rectangle 56"/>
          <p:cNvSpPr>
            <a:spLocks noChangeArrowheads="1"/>
          </p:cNvSpPr>
          <p:nvPr/>
        </p:nvSpPr>
        <p:spPr bwMode="auto">
          <a:xfrm>
            <a:off x="333375" y="125413"/>
            <a:ext cx="209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4. </a:t>
            </a:r>
            <a:r>
              <a:rPr kumimoji="1" lang="ko-KR" altLang="en-US" sz="1600">
                <a:ea typeface="바탕" pitchFamily="18" charset="-127"/>
              </a:rPr>
              <a:t>과정운영 </a:t>
            </a:r>
          </a:p>
        </p:txBody>
      </p:sp>
      <p:sp>
        <p:nvSpPr>
          <p:cNvPr id="7112766" name="Rectangle 62"/>
          <p:cNvSpPr>
            <a:spLocks noChangeArrowheads="1"/>
          </p:cNvSpPr>
          <p:nvPr/>
        </p:nvSpPr>
        <p:spPr bwMode="auto">
          <a:xfrm>
            <a:off x="7524750" y="201613"/>
            <a:ext cx="2098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1) </a:t>
            </a:r>
            <a:r>
              <a:rPr kumimoji="1" lang="ko-KR" altLang="en-US" sz="1400">
                <a:ea typeface="바탕" pitchFamily="18" charset="-127"/>
              </a:rPr>
              <a:t>과정의 통합 운영 </a:t>
            </a:r>
          </a:p>
        </p:txBody>
      </p:sp>
      <p:sp>
        <p:nvSpPr>
          <p:cNvPr id="7112767" name="Rectangle 63"/>
          <p:cNvSpPr>
            <a:spLocks noChangeArrowheads="1"/>
          </p:cNvSpPr>
          <p:nvPr/>
        </p:nvSpPr>
        <p:spPr bwMode="auto">
          <a:xfrm>
            <a:off x="4619625" y="6570663"/>
            <a:ext cx="688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8C6F2A77-DD28-4210-AB78-16D046E26993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22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4754" name="Rectangle 2"/>
          <p:cNvSpPr>
            <a:spLocks noChangeArrowheads="1"/>
          </p:cNvSpPr>
          <p:nvPr/>
        </p:nvSpPr>
        <p:spPr bwMode="auto">
          <a:xfrm>
            <a:off x="390525" y="758825"/>
            <a:ext cx="893762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ko-KR" sz="1400">
                <a:ea typeface="바탕" pitchFamily="18" charset="-127"/>
              </a:rPr>
              <a:t>『</a:t>
            </a:r>
            <a:r>
              <a:rPr kumimoji="1" lang="ko-KR" altLang="en-US" sz="1400">
                <a:ea typeface="바탕" pitchFamily="18" charset="-127"/>
              </a:rPr>
              <a:t>건설 </a:t>
            </a:r>
            <a:r>
              <a:rPr kumimoji="1" lang="en-US" altLang="ko-KR" sz="1400">
                <a:ea typeface="바탕" pitchFamily="18" charset="-127"/>
              </a:rPr>
              <a:t>Academy』</a:t>
            </a:r>
            <a:r>
              <a:rPr kumimoji="1" lang="ko-KR" altLang="en-US" sz="1400">
                <a:ea typeface="바탕" pitchFamily="18" charset="-127"/>
              </a:rPr>
              <a:t>의 효과적인 운영을 위해 학점 이수제를 실시하여 매년 최소한 </a:t>
            </a:r>
            <a:r>
              <a:rPr kumimoji="1" lang="en-US" altLang="ko-KR" sz="1400">
                <a:ea typeface="바탕" pitchFamily="18" charset="-127"/>
              </a:rPr>
              <a:t>1</a:t>
            </a:r>
            <a:r>
              <a:rPr kumimoji="1" lang="ko-KR" altLang="en-US" sz="1400">
                <a:ea typeface="바탕" pitchFamily="18" charset="-127"/>
              </a:rPr>
              <a:t>박</a:t>
            </a:r>
            <a:r>
              <a:rPr kumimoji="1" lang="en-US" altLang="ko-KR" sz="1400">
                <a:ea typeface="바탕" pitchFamily="18" charset="-127"/>
              </a:rPr>
              <a:t>2</a:t>
            </a:r>
            <a:r>
              <a:rPr kumimoji="1" lang="ko-KR" altLang="en-US" sz="1400">
                <a:ea typeface="바탕" pitchFamily="18" charset="-127"/>
              </a:rPr>
              <a:t>일정도의 </a:t>
            </a:r>
            <a:r>
              <a:rPr kumimoji="1" lang="en-US" altLang="ko-KR" sz="1400">
                <a:ea typeface="바탕" pitchFamily="18" charset="-127"/>
              </a:rPr>
              <a:t>1</a:t>
            </a:r>
            <a:r>
              <a:rPr kumimoji="1" lang="ko-KR" altLang="en-US" sz="1400">
                <a:ea typeface="바탕" pitchFamily="18" charset="-127"/>
              </a:rPr>
              <a:t>개 </a:t>
            </a:r>
            <a:r>
              <a:rPr kumimoji="1" lang="en-US" altLang="ko-KR" sz="1400">
                <a:ea typeface="바탕" pitchFamily="18" charset="-127"/>
              </a:rPr>
              <a:t>- 2</a:t>
            </a:r>
            <a:r>
              <a:rPr kumimoji="1" lang="ko-KR" altLang="en-US" sz="1400">
                <a:ea typeface="바탕" pitchFamily="18" charset="-127"/>
              </a:rPr>
              <a:t>개 </a:t>
            </a:r>
          </a:p>
          <a:p>
            <a:r>
              <a:rPr kumimoji="1" lang="ko-KR" altLang="en-US" sz="1400">
                <a:ea typeface="바탕" pitchFamily="18" charset="-127"/>
              </a:rPr>
              <a:t>  과정을 반드시 이수토록 하고</a:t>
            </a:r>
            <a:r>
              <a:rPr kumimoji="1" lang="en-US" altLang="ko-KR" sz="1400">
                <a:ea typeface="바탕" pitchFamily="18" charset="-127"/>
              </a:rPr>
              <a:t>, </a:t>
            </a:r>
            <a:r>
              <a:rPr kumimoji="1" lang="ko-KR" altLang="en-US" sz="1400">
                <a:ea typeface="바탕" pitchFamily="18" charset="-127"/>
              </a:rPr>
              <a:t>그 결과를 개인의 승진요건 및 상사의 업적평가에 반영토록 하였음</a:t>
            </a:r>
            <a:r>
              <a:rPr kumimoji="1" lang="en-US" altLang="ko-KR" sz="1400">
                <a:ea typeface="바탕" pitchFamily="18" charset="-127"/>
              </a:rPr>
              <a:t>. </a:t>
            </a:r>
          </a:p>
        </p:txBody>
      </p:sp>
      <p:sp>
        <p:nvSpPr>
          <p:cNvPr id="7114755" name="Rectangle 3"/>
          <p:cNvSpPr>
            <a:spLocks noChangeArrowheads="1"/>
          </p:cNvSpPr>
          <p:nvPr/>
        </p:nvSpPr>
        <p:spPr bwMode="auto">
          <a:xfrm>
            <a:off x="4241800" y="1481138"/>
            <a:ext cx="15922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 sz="1400">
                <a:solidFill>
                  <a:srgbClr val="000000"/>
                </a:solidFill>
                <a:ea typeface="바탕" pitchFamily="18" charset="-127"/>
              </a:rPr>
              <a:t> </a:t>
            </a:r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학점 이수제도 개요 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7114756" name="Oval 4"/>
          <p:cNvSpPr>
            <a:spLocks noChangeArrowheads="1"/>
          </p:cNvSpPr>
          <p:nvPr/>
        </p:nvSpPr>
        <p:spPr bwMode="auto">
          <a:xfrm>
            <a:off x="433388" y="2114550"/>
            <a:ext cx="990600" cy="552450"/>
          </a:xfrm>
          <a:prstGeom prst="ellipse">
            <a:avLst/>
          </a:prstGeom>
          <a:solidFill>
            <a:srgbClr val="0000FF"/>
          </a:solidFill>
          <a:ln w="19050">
            <a:solidFill>
              <a:srgbClr val="333333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a typeface="바탕" pitchFamily="18" charset="-127"/>
              </a:rPr>
              <a:t>제도내용</a:t>
            </a:r>
          </a:p>
        </p:txBody>
      </p:sp>
      <p:sp>
        <p:nvSpPr>
          <p:cNvPr id="7114757" name="Line 5"/>
          <p:cNvSpPr>
            <a:spLocks noChangeShapeType="1"/>
          </p:cNvSpPr>
          <p:nvPr/>
        </p:nvSpPr>
        <p:spPr bwMode="gray">
          <a:xfrm>
            <a:off x="3756025" y="173990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758" name="Rectangle 6"/>
          <p:cNvSpPr>
            <a:spLocks noChangeArrowheads="1"/>
          </p:cNvSpPr>
          <p:nvPr/>
        </p:nvSpPr>
        <p:spPr bwMode="auto">
          <a:xfrm>
            <a:off x="1530350" y="2162175"/>
            <a:ext cx="356552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indent="-457200" eaLnBrk="1" latinLnBrk="1" hangingPunct="1">
              <a:buFont typeface="Wingdings" pitchFamily="2" charset="2"/>
              <a:buNone/>
            </a:pPr>
            <a:r>
              <a:rPr kumimoji="1" lang="en-US" altLang="ko-KR">
                <a:solidFill>
                  <a:schemeClr val="accent2"/>
                </a:solidFill>
                <a:ea typeface="바탕" pitchFamily="18" charset="-127"/>
              </a:rPr>
              <a:t>1. </a:t>
            </a:r>
            <a:r>
              <a:rPr kumimoji="1" lang="ko-KR" altLang="en-US">
                <a:solidFill>
                  <a:schemeClr val="accent2"/>
                </a:solidFill>
                <a:ea typeface="바탕" pitchFamily="18" charset="-127"/>
              </a:rPr>
              <a:t>체류기간별 정해진 최소학점 이수</a:t>
            </a:r>
          </a:p>
          <a:p>
            <a:pPr marL="457200" indent="-457200"/>
            <a:r>
              <a:rPr kumimoji="1" lang="ko-KR" altLang="en-US">
                <a:solidFill>
                  <a:schemeClr val="accent2"/>
                </a:solidFill>
                <a:ea typeface="바탕" pitchFamily="18" charset="-127"/>
              </a:rPr>
              <a:t>    </a:t>
            </a:r>
            <a:r>
              <a:rPr kumimoji="1" lang="en-US" altLang="ko-KR">
                <a:solidFill>
                  <a:schemeClr val="accent2"/>
                </a:solidFill>
                <a:ea typeface="바탕" pitchFamily="18" charset="-127"/>
              </a:rPr>
              <a:t>- </a:t>
            </a:r>
            <a:r>
              <a:rPr kumimoji="1" lang="en-US" altLang="ko-KR">
                <a:solidFill>
                  <a:srgbClr val="000000"/>
                </a:solidFill>
                <a:ea typeface="바탕체" pitchFamily="17" charset="-127"/>
              </a:rPr>
              <a:t>Best School </a:t>
            </a:r>
            <a:r>
              <a:rPr kumimoji="1" lang="ko-KR" altLang="en-US">
                <a:solidFill>
                  <a:srgbClr val="000000"/>
                </a:solidFill>
                <a:ea typeface="바탕체" pitchFamily="17" charset="-127"/>
              </a:rPr>
              <a:t>과정에 한해 </a:t>
            </a:r>
            <a:r>
              <a:rPr kumimoji="1" lang="ko-KR" altLang="en-US">
                <a:solidFill>
                  <a:schemeClr val="accent2"/>
                </a:solidFill>
                <a:ea typeface="바탕체" pitchFamily="17" charset="-127"/>
              </a:rPr>
              <a:t>과정별 </a:t>
            </a:r>
            <a:r>
              <a:rPr kumimoji="1" lang="en-US" altLang="ko-KR">
                <a:solidFill>
                  <a:schemeClr val="accent2"/>
                </a:solidFill>
                <a:ea typeface="바탕체" pitchFamily="17" charset="-127"/>
              </a:rPr>
              <a:t>1</a:t>
            </a:r>
            <a:r>
              <a:rPr kumimoji="1" lang="ko-KR" altLang="en-US">
                <a:solidFill>
                  <a:schemeClr val="accent2"/>
                </a:solidFill>
                <a:ea typeface="바탕체" pitchFamily="17" charset="-127"/>
              </a:rPr>
              <a:t>학점</a:t>
            </a:r>
            <a:endParaRPr kumimoji="1" lang="ko-KR" altLang="en-US">
              <a:solidFill>
                <a:srgbClr val="000000"/>
              </a:solidFill>
              <a:ea typeface="바탕체" pitchFamily="17" charset="-127"/>
            </a:endParaRPr>
          </a:p>
          <a:p>
            <a:pPr marL="457200" indent="-457200" eaLnBrk="1" latinLnBrk="1" hangingPunct="1">
              <a:buFont typeface="Wingdings" pitchFamily="2" charset="2"/>
              <a:buNone/>
            </a:pPr>
            <a:r>
              <a:rPr kumimoji="1" lang="en-US" altLang="ko-KR">
                <a:solidFill>
                  <a:schemeClr val="accent2"/>
                </a:solidFill>
                <a:ea typeface="바탕" pitchFamily="18" charset="-127"/>
              </a:rPr>
              <a:t>2. </a:t>
            </a:r>
            <a:r>
              <a:rPr kumimoji="1" lang="ko-KR" altLang="en-US">
                <a:solidFill>
                  <a:schemeClr val="accent2"/>
                </a:solidFill>
                <a:ea typeface="바탕" pitchFamily="18" charset="-127"/>
              </a:rPr>
              <a:t>소정의 학점 획득이 승진의 기본요건에 반영</a:t>
            </a:r>
            <a:endParaRPr kumimoji="1" lang="ko-KR" altLang="en-US">
              <a:solidFill>
                <a:schemeClr val="accent2"/>
              </a:solidFill>
              <a:ea typeface="바탕체" pitchFamily="17" charset="-127"/>
            </a:endParaRPr>
          </a:p>
        </p:txBody>
      </p:sp>
      <p:sp>
        <p:nvSpPr>
          <p:cNvPr id="7114759" name="Oval 7"/>
          <p:cNvSpPr>
            <a:spLocks noChangeArrowheads="1"/>
          </p:cNvSpPr>
          <p:nvPr/>
        </p:nvSpPr>
        <p:spPr bwMode="auto">
          <a:xfrm>
            <a:off x="433388" y="2865438"/>
            <a:ext cx="990600" cy="552450"/>
          </a:xfrm>
          <a:prstGeom prst="ellipse">
            <a:avLst/>
          </a:prstGeom>
          <a:solidFill>
            <a:srgbClr val="0000FF"/>
          </a:solidFill>
          <a:ln w="19050">
            <a:solidFill>
              <a:srgbClr val="333333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a typeface="바탕" pitchFamily="18" charset="-127"/>
              </a:rPr>
              <a:t>이수여부</a:t>
            </a:r>
          </a:p>
          <a:p>
            <a:pPr algn="ctr"/>
            <a:r>
              <a:rPr lang="ko-KR" altLang="en-US">
                <a:solidFill>
                  <a:schemeClr val="bg1"/>
                </a:solidFill>
                <a:ea typeface="바탕" pitchFamily="18" charset="-127"/>
              </a:rPr>
              <a:t>결정</a:t>
            </a:r>
          </a:p>
        </p:txBody>
      </p:sp>
      <p:graphicFrame>
        <p:nvGraphicFramePr>
          <p:cNvPr id="7114864" name="Group 112"/>
          <p:cNvGraphicFramePr>
            <a:graphicFrameLocks noGrp="1"/>
          </p:cNvGraphicFramePr>
          <p:nvPr/>
        </p:nvGraphicFramePr>
        <p:xfrm>
          <a:off x="1538288" y="4206875"/>
          <a:ext cx="3249612" cy="2024065"/>
        </p:xfrm>
        <a:graphic>
          <a:graphicData uri="http://schemas.openxmlformats.org/drawingml/2006/table">
            <a:tbl>
              <a:tblPr/>
              <a:tblGrid>
                <a:gridCol w="1127125"/>
                <a:gridCol w="523875"/>
                <a:gridCol w="531812"/>
                <a:gridCol w="533400"/>
                <a:gridCol w="5334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구분                             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대리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사원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과장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 대리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차장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과장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부장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바탕체" pitchFamily="17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차장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체류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년차 이상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1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1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1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체류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4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년차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체류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년차 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4 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체류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년차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입사 및 승진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체" pitchFamily="17" charset="-127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7114812" name="Rectangle 60"/>
          <p:cNvSpPr>
            <a:spLocks noChangeArrowheads="1"/>
          </p:cNvSpPr>
          <p:nvPr/>
        </p:nvSpPr>
        <p:spPr bwMode="auto">
          <a:xfrm>
            <a:off x="1490663" y="6261100"/>
            <a:ext cx="18764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latinLnBrk="1" hangingPunct="1">
              <a:buFont typeface="Wingdings" pitchFamily="2" charset="2"/>
              <a:buNone/>
            </a:pPr>
            <a:r>
              <a:rPr kumimoji="1" lang="en-US" altLang="ko-KR" sz="1000">
                <a:solidFill>
                  <a:srgbClr val="000000"/>
                </a:solidFill>
                <a:ea typeface="바탕" pitchFamily="18" charset="-127"/>
              </a:rPr>
              <a:t> (2006</a:t>
            </a:r>
            <a:r>
              <a:rPr kumimoji="1" lang="ko-KR" altLang="en-US" sz="1000">
                <a:solidFill>
                  <a:srgbClr val="000000"/>
                </a:solidFill>
                <a:ea typeface="바탕" pitchFamily="18" charset="-127"/>
              </a:rPr>
              <a:t>년 </a:t>
            </a:r>
            <a:r>
              <a:rPr kumimoji="1" lang="en-US" altLang="ko-KR" sz="1000">
                <a:solidFill>
                  <a:srgbClr val="000000"/>
                </a:solidFill>
                <a:ea typeface="바탕" pitchFamily="18" charset="-127"/>
              </a:rPr>
              <a:t>3</a:t>
            </a:r>
            <a:r>
              <a:rPr kumimoji="1" lang="ko-KR" altLang="en-US" sz="1000">
                <a:solidFill>
                  <a:srgbClr val="000000"/>
                </a:solidFill>
                <a:ea typeface="바탕" pitchFamily="18" charset="-127"/>
              </a:rPr>
              <a:t>월 승진자 기준</a:t>
            </a:r>
            <a:r>
              <a:rPr kumimoji="1" lang="en-US" altLang="ko-KR" sz="1000">
                <a:solidFill>
                  <a:srgbClr val="000000"/>
                </a:solidFill>
                <a:ea typeface="바탕" pitchFamily="18" charset="-127"/>
              </a:rPr>
              <a:t>)</a:t>
            </a:r>
          </a:p>
        </p:txBody>
      </p:sp>
      <p:grpSp>
        <p:nvGrpSpPr>
          <p:cNvPr id="7114813" name="Group 61"/>
          <p:cNvGrpSpPr>
            <a:grpSpLocks/>
          </p:cNvGrpSpPr>
          <p:nvPr/>
        </p:nvGrpSpPr>
        <p:grpSpPr bwMode="auto">
          <a:xfrm>
            <a:off x="2859088" y="4465638"/>
            <a:ext cx="1725612" cy="165100"/>
            <a:chOff x="1816" y="2800"/>
            <a:chExt cx="1088" cy="128"/>
          </a:xfrm>
        </p:grpSpPr>
        <p:sp>
          <p:nvSpPr>
            <p:cNvPr id="7114814" name="AutoShape 62"/>
            <p:cNvSpPr>
              <a:spLocks noChangeArrowheads="1"/>
            </p:cNvSpPr>
            <p:nvPr/>
          </p:nvSpPr>
          <p:spPr bwMode="auto">
            <a:xfrm>
              <a:off x="1816" y="2808"/>
              <a:ext cx="64" cy="120"/>
            </a:xfrm>
            <a:prstGeom prst="upArrow">
              <a:avLst>
                <a:gd name="adj1" fmla="val 50000"/>
                <a:gd name="adj2" fmla="val 46875"/>
              </a:avLst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14815" name="AutoShape 63"/>
            <p:cNvSpPr>
              <a:spLocks noChangeArrowheads="1"/>
            </p:cNvSpPr>
            <p:nvPr/>
          </p:nvSpPr>
          <p:spPr bwMode="auto">
            <a:xfrm>
              <a:off x="2160" y="2800"/>
              <a:ext cx="64" cy="120"/>
            </a:xfrm>
            <a:prstGeom prst="upArrow">
              <a:avLst>
                <a:gd name="adj1" fmla="val 50000"/>
                <a:gd name="adj2" fmla="val 46875"/>
              </a:avLst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14816" name="AutoShape 64"/>
            <p:cNvSpPr>
              <a:spLocks noChangeArrowheads="1"/>
            </p:cNvSpPr>
            <p:nvPr/>
          </p:nvSpPr>
          <p:spPr bwMode="auto">
            <a:xfrm>
              <a:off x="2504" y="2808"/>
              <a:ext cx="64" cy="120"/>
            </a:xfrm>
            <a:prstGeom prst="upArrow">
              <a:avLst>
                <a:gd name="adj1" fmla="val 50000"/>
                <a:gd name="adj2" fmla="val 46875"/>
              </a:avLst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14817" name="AutoShape 65"/>
            <p:cNvSpPr>
              <a:spLocks noChangeArrowheads="1"/>
            </p:cNvSpPr>
            <p:nvPr/>
          </p:nvSpPr>
          <p:spPr bwMode="auto">
            <a:xfrm>
              <a:off x="2841" y="2800"/>
              <a:ext cx="63" cy="120"/>
            </a:xfrm>
            <a:prstGeom prst="upArrow">
              <a:avLst>
                <a:gd name="adj1" fmla="val 50000"/>
                <a:gd name="adj2" fmla="val 47619"/>
              </a:avLst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14818" name="Oval 66"/>
          <p:cNvSpPr>
            <a:spLocks noChangeArrowheads="1"/>
          </p:cNvSpPr>
          <p:nvPr/>
        </p:nvSpPr>
        <p:spPr bwMode="auto">
          <a:xfrm>
            <a:off x="446088" y="4160838"/>
            <a:ext cx="990600" cy="552450"/>
          </a:xfrm>
          <a:prstGeom prst="ellipse">
            <a:avLst/>
          </a:prstGeom>
          <a:solidFill>
            <a:srgbClr val="0000FF"/>
          </a:solidFill>
          <a:ln w="19050">
            <a:solidFill>
              <a:srgbClr val="333333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>
                <a:solidFill>
                  <a:schemeClr val="bg1"/>
                </a:solidFill>
                <a:ea typeface="바탕" pitchFamily="18" charset="-127"/>
              </a:rPr>
              <a:t>직급별</a:t>
            </a:r>
          </a:p>
          <a:p>
            <a:pPr algn="ctr"/>
            <a:r>
              <a:rPr lang="ko-KR" altLang="en-US">
                <a:solidFill>
                  <a:schemeClr val="bg1"/>
                </a:solidFill>
                <a:ea typeface="바탕" pitchFamily="18" charset="-127"/>
              </a:rPr>
              <a:t>이수학점</a:t>
            </a:r>
          </a:p>
        </p:txBody>
      </p:sp>
      <p:sp>
        <p:nvSpPr>
          <p:cNvPr id="7114819" name="Rectangle 67"/>
          <p:cNvSpPr>
            <a:spLocks noChangeArrowheads="1"/>
          </p:cNvSpPr>
          <p:nvPr/>
        </p:nvSpPr>
        <p:spPr bwMode="auto">
          <a:xfrm>
            <a:off x="6515100" y="3994150"/>
            <a:ext cx="2959100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산정기간 내 팀장</a:t>
            </a:r>
            <a:r>
              <a:rPr kumimoji="1" lang="en-US" altLang="ko-KR" sz="1100">
                <a:ea typeface="바탕" pitchFamily="18" charset="-127"/>
              </a:rPr>
              <a:t>/</a:t>
            </a:r>
            <a:r>
              <a:rPr kumimoji="1" lang="ko-KR" altLang="en-US" sz="1100">
                <a:ea typeface="바탕" pitchFamily="18" charset="-127"/>
              </a:rPr>
              <a:t>현장소장 </a:t>
            </a:r>
            <a:r>
              <a:rPr kumimoji="1" lang="en-US" altLang="ko-KR" sz="1100">
                <a:ea typeface="바탕" pitchFamily="18" charset="-127"/>
              </a:rPr>
              <a:t>/PM  </a:t>
            </a:r>
            <a:r>
              <a:rPr kumimoji="1" lang="ko-KR" altLang="en-US" sz="1100">
                <a:ea typeface="바탕" pitchFamily="18" charset="-127"/>
              </a:rPr>
              <a:t>직책보임자 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산정기간 내 </a:t>
            </a:r>
            <a:r>
              <a:rPr kumimoji="1" lang="ko-KR" altLang="en-US" sz="1100">
                <a:solidFill>
                  <a:schemeClr val="accent2"/>
                </a:solidFill>
                <a:ea typeface="바탕" pitchFamily="18" charset="-127"/>
              </a:rPr>
              <a:t>팀원 평균 </a:t>
            </a:r>
            <a:r>
              <a:rPr kumimoji="1" lang="en-US" altLang="ko-KR" sz="1100">
                <a:solidFill>
                  <a:schemeClr val="accent2"/>
                </a:solidFill>
                <a:ea typeface="바탕" pitchFamily="18" charset="-127"/>
              </a:rPr>
              <a:t>4</a:t>
            </a:r>
            <a:r>
              <a:rPr kumimoji="1" lang="ko-KR" altLang="en-US" sz="1100">
                <a:solidFill>
                  <a:schemeClr val="accent2"/>
                </a:solidFill>
                <a:ea typeface="바탕" pitchFamily="18" charset="-127"/>
              </a:rPr>
              <a:t>일</a:t>
            </a:r>
            <a:r>
              <a:rPr kumimoji="1" lang="en-US" altLang="ko-KR" sz="1100">
                <a:solidFill>
                  <a:schemeClr val="accent2"/>
                </a:solidFill>
                <a:ea typeface="바탕" pitchFamily="18" charset="-127"/>
              </a:rPr>
              <a:t>(32H) </a:t>
            </a:r>
            <a:r>
              <a:rPr kumimoji="1" lang="ko-KR" altLang="en-US" sz="1100">
                <a:solidFill>
                  <a:schemeClr val="accent2"/>
                </a:solidFill>
                <a:ea typeface="바탕" pitchFamily="18" charset="-127"/>
              </a:rPr>
              <a:t>이수여부</a:t>
            </a:r>
          </a:p>
        </p:txBody>
      </p:sp>
      <p:sp>
        <p:nvSpPr>
          <p:cNvPr id="7114820" name="Rectangle 68"/>
          <p:cNvSpPr>
            <a:spLocks noChangeArrowheads="1"/>
          </p:cNvSpPr>
          <p:nvPr/>
        </p:nvSpPr>
        <p:spPr bwMode="auto">
          <a:xfrm>
            <a:off x="5854700" y="3994150"/>
            <a:ext cx="660400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</a:t>
            </a:r>
            <a:r>
              <a:rPr kumimoji="1" lang="ko-KR" altLang="en-US" sz="1100">
                <a:ea typeface="바탕" pitchFamily="18" charset="-127"/>
              </a:rPr>
              <a:t>대상  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및 내용   </a:t>
            </a:r>
          </a:p>
        </p:txBody>
      </p:sp>
      <p:sp>
        <p:nvSpPr>
          <p:cNvPr id="7114821" name="Rectangle 69"/>
          <p:cNvSpPr>
            <a:spLocks noChangeArrowheads="1"/>
          </p:cNvSpPr>
          <p:nvPr/>
        </p:nvSpPr>
        <p:spPr bwMode="auto">
          <a:xfrm>
            <a:off x="6515100" y="5759450"/>
            <a:ext cx="2959100" cy="4397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우수강사 </a:t>
            </a:r>
            <a:r>
              <a:rPr kumimoji="1" lang="en-US" altLang="ko-KR" sz="1100">
                <a:ea typeface="바탕" pitchFamily="18" charset="-127"/>
              </a:rPr>
              <a:t>3</a:t>
            </a:r>
            <a:r>
              <a:rPr kumimoji="1" lang="ko-KR" altLang="en-US" sz="1100">
                <a:ea typeface="바탕" pitchFamily="18" charset="-127"/>
              </a:rPr>
              <a:t>인 </a:t>
            </a:r>
            <a:r>
              <a:rPr kumimoji="1" lang="en-US" altLang="ko-KR" sz="1100">
                <a:ea typeface="바탕" pitchFamily="18" charset="-127"/>
              </a:rPr>
              <a:t>: </a:t>
            </a:r>
            <a:r>
              <a:rPr kumimoji="1" lang="ko-KR" altLang="en-US" sz="1100">
                <a:ea typeface="바탕" pitchFamily="18" charset="-127"/>
              </a:rPr>
              <a:t>엘리시안 </a:t>
            </a:r>
            <a:r>
              <a:rPr kumimoji="1" lang="en-US" altLang="ko-KR" sz="1100">
                <a:ea typeface="바탕" pitchFamily="18" charset="-127"/>
              </a:rPr>
              <a:t>2</a:t>
            </a:r>
            <a:r>
              <a:rPr kumimoji="1" lang="ko-KR" altLang="en-US" sz="1100">
                <a:ea typeface="바탕" pitchFamily="18" charset="-127"/>
              </a:rPr>
              <a:t>박</a:t>
            </a:r>
            <a:r>
              <a:rPr kumimoji="1" lang="en-US" altLang="ko-KR" sz="1100">
                <a:ea typeface="바탕" pitchFamily="18" charset="-127"/>
              </a:rPr>
              <a:t>3</a:t>
            </a:r>
            <a:r>
              <a:rPr kumimoji="1" lang="ko-KR" altLang="en-US" sz="1100">
                <a:ea typeface="바탕" pitchFamily="18" charset="-127"/>
              </a:rPr>
              <a:t>일 부부숙박권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                          및 왕복항공권   </a:t>
            </a:r>
          </a:p>
        </p:txBody>
      </p:sp>
      <p:sp>
        <p:nvSpPr>
          <p:cNvPr id="7114822" name="Rectangle 70"/>
          <p:cNvSpPr>
            <a:spLocks noChangeArrowheads="1"/>
          </p:cNvSpPr>
          <p:nvPr/>
        </p:nvSpPr>
        <p:spPr bwMode="auto">
          <a:xfrm>
            <a:off x="5854700" y="5759450"/>
            <a:ext cx="660400" cy="4397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</a:t>
            </a:r>
            <a:r>
              <a:rPr kumimoji="1" lang="ko-KR" altLang="en-US" sz="1100">
                <a:ea typeface="바탕" pitchFamily="18" charset="-127"/>
              </a:rPr>
              <a:t>인센티브</a:t>
            </a:r>
          </a:p>
        </p:txBody>
      </p:sp>
      <p:sp>
        <p:nvSpPr>
          <p:cNvPr id="7114823" name="Rectangle 71"/>
          <p:cNvSpPr>
            <a:spLocks noChangeArrowheads="1"/>
          </p:cNvSpPr>
          <p:nvPr/>
        </p:nvSpPr>
        <p:spPr bwMode="auto">
          <a:xfrm>
            <a:off x="6515100" y="5307013"/>
            <a:ext cx="2959100" cy="45243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- 120</a:t>
            </a:r>
            <a:r>
              <a:rPr kumimoji="1" lang="ko-KR" altLang="en-US" sz="1100">
                <a:ea typeface="바탕" pitchFamily="18" charset="-127"/>
              </a:rPr>
              <a:t>일간 사내교육신청 제한 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경조사 및 장기출장자 변경기회  추가부여</a:t>
            </a:r>
          </a:p>
        </p:txBody>
      </p:sp>
      <p:sp>
        <p:nvSpPr>
          <p:cNvPr id="7114824" name="Rectangle 72"/>
          <p:cNvSpPr>
            <a:spLocks noChangeArrowheads="1"/>
          </p:cNvSpPr>
          <p:nvPr/>
        </p:nvSpPr>
        <p:spPr bwMode="auto">
          <a:xfrm>
            <a:off x="5854700" y="5307013"/>
            <a:ext cx="660400" cy="45243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</a:t>
            </a:r>
            <a:r>
              <a:rPr kumimoji="1" lang="ko-KR" altLang="en-US" sz="1100">
                <a:ea typeface="바탕" pitchFamily="18" charset="-127"/>
              </a:rPr>
              <a:t>처리기준 </a:t>
            </a:r>
          </a:p>
        </p:txBody>
      </p:sp>
      <p:sp>
        <p:nvSpPr>
          <p:cNvPr id="7114825" name="Rectangle 73"/>
          <p:cNvSpPr>
            <a:spLocks noChangeArrowheads="1"/>
          </p:cNvSpPr>
          <p:nvPr/>
        </p:nvSpPr>
        <p:spPr bwMode="auto">
          <a:xfrm>
            <a:off x="5054600" y="5759450"/>
            <a:ext cx="800100" cy="4397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</a:t>
            </a:r>
            <a:r>
              <a:rPr kumimoji="1" lang="ko-KR" altLang="en-US" sz="1100">
                <a:ea typeface="바탕" pitchFamily="18" charset="-127"/>
              </a:rPr>
              <a:t>강사포상</a:t>
            </a:r>
          </a:p>
        </p:txBody>
      </p:sp>
      <p:sp>
        <p:nvSpPr>
          <p:cNvPr id="7114826" name="Rectangle 74"/>
          <p:cNvSpPr>
            <a:spLocks noChangeArrowheads="1"/>
          </p:cNvSpPr>
          <p:nvPr/>
        </p:nvSpPr>
        <p:spPr bwMode="auto">
          <a:xfrm>
            <a:off x="6515100" y="4513263"/>
            <a:ext cx="2959100" cy="3016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인사평가 중 업적평가에 </a:t>
            </a:r>
            <a:r>
              <a:rPr kumimoji="1" lang="en-US" altLang="ko-KR" sz="1100">
                <a:ea typeface="바탕" pitchFamily="18" charset="-127"/>
              </a:rPr>
              <a:t>10</a:t>
            </a:r>
            <a:r>
              <a:rPr kumimoji="1" lang="ko-KR" altLang="en-US" sz="1100">
                <a:ea typeface="바탕" pitchFamily="18" charset="-127"/>
              </a:rPr>
              <a:t>점 반영</a:t>
            </a:r>
          </a:p>
        </p:txBody>
      </p:sp>
      <p:sp>
        <p:nvSpPr>
          <p:cNvPr id="7114827" name="Rectangle 75"/>
          <p:cNvSpPr>
            <a:spLocks noChangeArrowheads="1"/>
          </p:cNvSpPr>
          <p:nvPr/>
        </p:nvSpPr>
        <p:spPr bwMode="auto">
          <a:xfrm>
            <a:off x="5854700" y="4538663"/>
            <a:ext cx="660400" cy="3016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</a:t>
            </a:r>
            <a:r>
              <a:rPr kumimoji="1" lang="ko-KR" altLang="en-US" sz="1100">
                <a:ea typeface="바탕" pitchFamily="18" charset="-127"/>
              </a:rPr>
              <a:t>평가점수 </a:t>
            </a:r>
          </a:p>
        </p:txBody>
      </p:sp>
      <p:sp>
        <p:nvSpPr>
          <p:cNvPr id="7114828" name="Rectangle 76"/>
          <p:cNvSpPr>
            <a:spLocks noChangeArrowheads="1"/>
          </p:cNvSpPr>
          <p:nvPr/>
        </p:nvSpPr>
        <p:spPr bwMode="auto">
          <a:xfrm>
            <a:off x="5054600" y="3729038"/>
            <a:ext cx="800100" cy="1111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 </a:t>
            </a:r>
            <a:r>
              <a:rPr kumimoji="1" lang="ko-KR" altLang="en-US" sz="1100">
                <a:ea typeface="바탕" pitchFamily="18" charset="-127"/>
              </a:rPr>
              <a:t>상사의   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 부하육성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 활동평가</a:t>
            </a:r>
          </a:p>
        </p:txBody>
      </p:sp>
      <p:sp>
        <p:nvSpPr>
          <p:cNvPr id="7114829" name="Rectangle 77"/>
          <p:cNvSpPr>
            <a:spLocks noChangeArrowheads="1"/>
          </p:cNvSpPr>
          <p:nvPr/>
        </p:nvSpPr>
        <p:spPr bwMode="auto">
          <a:xfrm>
            <a:off x="6527800" y="2913063"/>
            <a:ext cx="2776538" cy="6318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1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사원 </a:t>
            </a:r>
            <a:r>
              <a:rPr kumimoji="1" lang="en-US" altLang="ko-KR" sz="1100">
                <a:ea typeface="바탕" pitchFamily="18" charset="-127"/>
              </a:rPr>
              <a:t>– </a:t>
            </a:r>
            <a:r>
              <a:rPr kumimoji="1" lang="ko-KR" altLang="en-US" sz="1100">
                <a:ea typeface="바탕" pitchFamily="18" charset="-127"/>
              </a:rPr>
              <a:t>차장까지 직원</a:t>
            </a:r>
            <a:r>
              <a:rPr kumimoji="1" lang="en-US" altLang="ko-KR" sz="1100">
                <a:ea typeface="바탕" pitchFamily="18" charset="-127"/>
              </a:rPr>
              <a:t>(</a:t>
            </a:r>
            <a:r>
              <a:rPr kumimoji="1" lang="ko-KR" altLang="en-US" sz="1100">
                <a:solidFill>
                  <a:schemeClr val="accent2"/>
                </a:solidFill>
                <a:ea typeface="바탕" pitchFamily="18" charset="-127"/>
              </a:rPr>
              <a:t>연봉 계약직  포함</a:t>
            </a:r>
            <a:r>
              <a:rPr kumimoji="1" lang="en-US" altLang="ko-KR" sz="1100">
                <a:solidFill>
                  <a:schemeClr val="accent2"/>
                </a:solidFill>
                <a:ea typeface="바탕" pitchFamily="18" charset="-127"/>
              </a:rPr>
              <a:t>)</a:t>
            </a:r>
            <a:endParaRPr kumimoji="1" lang="en-US" altLang="ko-KR" sz="1100">
              <a:ea typeface="바탕" pitchFamily="18" charset="-127"/>
            </a:endParaRPr>
          </a:p>
          <a:p>
            <a:pPr eaLnBrk="1" hangingPunct="1">
              <a:lnSpc>
                <a:spcPct val="11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산정기간 중 </a:t>
            </a:r>
            <a:r>
              <a:rPr kumimoji="1" lang="en-US" altLang="ko-KR" sz="1100">
                <a:ea typeface="바탕" pitchFamily="18" charset="-127"/>
              </a:rPr>
              <a:t>¾ </a:t>
            </a:r>
            <a:r>
              <a:rPr kumimoji="1" lang="ko-KR" altLang="en-US" sz="1100">
                <a:ea typeface="바탕" pitchFamily="18" charset="-127"/>
              </a:rPr>
              <a:t>해외근무자 제외 </a:t>
            </a:r>
          </a:p>
        </p:txBody>
      </p:sp>
      <p:sp>
        <p:nvSpPr>
          <p:cNvPr id="7114830" name="Rectangle 78"/>
          <p:cNvSpPr>
            <a:spLocks noChangeArrowheads="1"/>
          </p:cNvSpPr>
          <p:nvPr/>
        </p:nvSpPr>
        <p:spPr bwMode="auto">
          <a:xfrm>
            <a:off x="5854700" y="2865438"/>
            <a:ext cx="660400" cy="8636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적용대상</a:t>
            </a:r>
          </a:p>
        </p:txBody>
      </p:sp>
      <p:sp>
        <p:nvSpPr>
          <p:cNvPr id="7114831" name="Rectangle 79"/>
          <p:cNvSpPr>
            <a:spLocks noChangeArrowheads="1"/>
          </p:cNvSpPr>
          <p:nvPr/>
        </p:nvSpPr>
        <p:spPr bwMode="auto">
          <a:xfrm>
            <a:off x="6515100" y="2243138"/>
            <a:ext cx="2959100" cy="320675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                       </a:t>
            </a:r>
            <a:r>
              <a:rPr kumimoji="1" lang="ko-KR" altLang="en-US" sz="1100">
                <a:ea typeface="바탕" pitchFamily="18" charset="-127"/>
              </a:rPr>
              <a:t>주 요 내 용 </a:t>
            </a:r>
          </a:p>
        </p:txBody>
      </p:sp>
      <p:sp>
        <p:nvSpPr>
          <p:cNvPr id="7114832" name="Rectangle 80"/>
          <p:cNvSpPr>
            <a:spLocks noChangeArrowheads="1"/>
          </p:cNvSpPr>
          <p:nvPr/>
        </p:nvSpPr>
        <p:spPr bwMode="auto">
          <a:xfrm>
            <a:off x="6515100" y="4840288"/>
            <a:ext cx="2959100" cy="4667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신청과정 무단불참자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동일과정 </a:t>
            </a:r>
            <a:r>
              <a:rPr kumimoji="1" lang="en-US" altLang="ko-KR" sz="1100">
                <a:ea typeface="바탕" pitchFamily="18" charset="-127"/>
              </a:rPr>
              <a:t>2</a:t>
            </a:r>
            <a:r>
              <a:rPr kumimoji="1" lang="ko-KR" altLang="en-US" sz="1100">
                <a:ea typeface="바탕" pitchFamily="18" charset="-127"/>
              </a:rPr>
              <a:t>회 이상  차수 변경자  </a:t>
            </a:r>
          </a:p>
        </p:txBody>
      </p:sp>
      <p:sp>
        <p:nvSpPr>
          <p:cNvPr id="7114833" name="Rectangle 81"/>
          <p:cNvSpPr>
            <a:spLocks noChangeArrowheads="1"/>
          </p:cNvSpPr>
          <p:nvPr/>
        </p:nvSpPr>
        <p:spPr bwMode="auto">
          <a:xfrm>
            <a:off x="6515100" y="3690938"/>
            <a:ext cx="2959100" cy="3032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</a:t>
            </a:r>
            <a:r>
              <a:rPr kumimoji="1" lang="ko-KR" altLang="en-US" sz="1100">
                <a:ea typeface="바탕" pitchFamily="18" charset="-127"/>
              </a:rPr>
              <a:t>전년도 </a:t>
            </a:r>
            <a:r>
              <a:rPr kumimoji="1" lang="en-US" altLang="ko-KR" sz="1100">
                <a:ea typeface="바탕" pitchFamily="18" charset="-127"/>
              </a:rPr>
              <a:t>10</a:t>
            </a:r>
            <a:r>
              <a:rPr kumimoji="1" lang="ko-KR" altLang="en-US" sz="1100">
                <a:ea typeface="바탕" pitchFamily="18" charset="-127"/>
              </a:rPr>
              <a:t>월</a:t>
            </a:r>
            <a:r>
              <a:rPr kumimoji="1" lang="en-US" altLang="ko-KR" sz="1100">
                <a:ea typeface="바탕" pitchFamily="18" charset="-127"/>
              </a:rPr>
              <a:t>1</a:t>
            </a:r>
            <a:r>
              <a:rPr kumimoji="1" lang="ko-KR" altLang="en-US" sz="1100">
                <a:ea typeface="바탕" pitchFamily="18" charset="-127"/>
              </a:rPr>
              <a:t>일 </a:t>
            </a:r>
            <a:r>
              <a:rPr kumimoji="1" lang="en-US" altLang="ko-KR" sz="1100">
                <a:ea typeface="바탕" pitchFamily="18" charset="-127"/>
              </a:rPr>
              <a:t>– </a:t>
            </a:r>
            <a:r>
              <a:rPr kumimoji="1" lang="ko-KR" altLang="en-US" sz="1100">
                <a:ea typeface="바탕" pitchFamily="18" charset="-127"/>
              </a:rPr>
              <a:t>당해 년도  </a:t>
            </a:r>
            <a:r>
              <a:rPr kumimoji="1" lang="en-US" altLang="ko-KR" sz="1100">
                <a:ea typeface="바탕" pitchFamily="18" charset="-127"/>
              </a:rPr>
              <a:t>9</a:t>
            </a:r>
            <a:r>
              <a:rPr kumimoji="1" lang="ko-KR" altLang="en-US" sz="1100">
                <a:ea typeface="바탕" pitchFamily="18" charset="-127"/>
              </a:rPr>
              <a:t>월</a:t>
            </a:r>
            <a:r>
              <a:rPr kumimoji="1" lang="en-US" altLang="ko-KR" sz="1100">
                <a:ea typeface="바탕" pitchFamily="18" charset="-127"/>
              </a:rPr>
              <a:t>30</a:t>
            </a:r>
            <a:r>
              <a:rPr kumimoji="1" lang="ko-KR" altLang="en-US" sz="1100">
                <a:ea typeface="바탕" pitchFamily="18" charset="-127"/>
              </a:rPr>
              <a:t>일 </a:t>
            </a:r>
          </a:p>
        </p:txBody>
      </p:sp>
      <p:sp>
        <p:nvSpPr>
          <p:cNvPr id="7114834" name="Rectangle 82"/>
          <p:cNvSpPr>
            <a:spLocks noChangeArrowheads="1"/>
          </p:cNvSpPr>
          <p:nvPr/>
        </p:nvSpPr>
        <p:spPr bwMode="auto">
          <a:xfrm>
            <a:off x="6515100" y="2563813"/>
            <a:ext cx="2959100" cy="3016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- 3</a:t>
            </a:r>
            <a:r>
              <a:rPr kumimoji="1" lang="ko-KR" altLang="en-US" sz="1100">
                <a:ea typeface="바탕" pitchFamily="18" charset="-127"/>
              </a:rPr>
              <a:t>월</a:t>
            </a:r>
            <a:r>
              <a:rPr kumimoji="1" lang="en-US" altLang="ko-KR" sz="1100">
                <a:ea typeface="바탕" pitchFamily="18" charset="-127"/>
              </a:rPr>
              <a:t>1</a:t>
            </a:r>
            <a:r>
              <a:rPr kumimoji="1" lang="ko-KR" altLang="en-US" sz="1100">
                <a:ea typeface="바탕" pitchFamily="18" charset="-127"/>
              </a:rPr>
              <a:t>일 </a:t>
            </a:r>
            <a:r>
              <a:rPr kumimoji="1" lang="en-US" altLang="ko-KR" sz="1100">
                <a:ea typeface="바탕" pitchFamily="18" charset="-127"/>
              </a:rPr>
              <a:t>– </a:t>
            </a:r>
            <a:r>
              <a:rPr kumimoji="1" lang="ko-KR" altLang="en-US" sz="1100">
                <a:ea typeface="바탕" pitchFamily="18" charset="-127"/>
              </a:rPr>
              <a:t>차기 년도 </a:t>
            </a:r>
            <a:r>
              <a:rPr kumimoji="1" lang="en-US" altLang="ko-KR" sz="1100">
                <a:ea typeface="바탕" pitchFamily="18" charset="-127"/>
              </a:rPr>
              <a:t>1</a:t>
            </a:r>
            <a:r>
              <a:rPr kumimoji="1" lang="ko-KR" altLang="en-US" sz="1100">
                <a:ea typeface="바탕" pitchFamily="18" charset="-127"/>
              </a:rPr>
              <a:t>월</a:t>
            </a:r>
            <a:r>
              <a:rPr kumimoji="1" lang="en-US" altLang="ko-KR" sz="1100">
                <a:ea typeface="바탕" pitchFamily="18" charset="-127"/>
              </a:rPr>
              <a:t>31</a:t>
            </a:r>
            <a:r>
              <a:rPr kumimoji="1" lang="ko-KR" altLang="en-US" sz="1100">
                <a:ea typeface="바탕" pitchFamily="18" charset="-127"/>
              </a:rPr>
              <a:t>일 </a:t>
            </a:r>
          </a:p>
        </p:txBody>
      </p:sp>
      <p:sp>
        <p:nvSpPr>
          <p:cNvPr id="7114835" name="Rectangle 83"/>
          <p:cNvSpPr>
            <a:spLocks noChangeArrowheads="1"/>
          </p:cNvSpPr>
          <p:nvPr/>
        </p:nvSpPr>
        <p:spPr bwMode="auto">
          <a:xfrm>
            <a:off x="5854700" y="4840288"/>
            <a:ext cx="660400" cy="4667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</a:t>
            </a:r>
            <a:r>
              <a:rPr kumimoji="1" lang="ko-KR" altLang="en-US" sz="1100">
                <a:ea typeface="바탕" pitchFamily="18" charset="-127"/>
              </a:rPr>
              <a:t>대상자</a:t>
            </a:r>
          </a:p>
        </p:txBody>
      </p:sp>
      <p:sp>
        <p:nvSpPr>
          <p:cNvPr id="7114836" name="Rectangle 84"/>
          <p:cNvSpPr>
            <a:spLocks noChangeArrowheads="1"/>
          </p:cNvSpPr>
          <p:nvPr/>
        </p:nvSpPr>
        <p:spPr bwMode="auto">
          <a:xfrm>
            <a:off x="5054600" y="4840288"/>
            <a:ext cx="800100" cy="9191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</a:t>
            </a:r>
            <a:r>
              <a:rPr kumimoji="1" lang="ko-KR" altLang="en-US" sz="1100">
                <a:ea typeface="바탕" pitchFamily="18" charset="-127"/>
              </a:rPr>
              <a:t>무단불참자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    처리 </a:t>
            </a:r>
          </a:p>
        </p:txBody>
      </p:sp>
      <p:sp>
        <p:nvSpPr>
          <p:cNvPr id="7114837" name="Rectangle 85"/>
          <p:cNvSpPr>
            <a:spLocks noChangeArrowheads="1"/>
          </p:cNvSpPr>
          <p:nvPr/>
        </p:nvSpPr>
        <p:spPr bwMode="auto">
          <a:xfrm>
            <a:off x="5854700" y="3690938"/>
            <a:ext cx="660400" cy="3032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산정기간</a:t>
            </a:r>
          </a:p>
        </p:txBody>
      </p:sp>
      <p:sp>
        <p:nvSpPr>
          <p:cNvPr id="7114838" name="Rectangle 86"/>
          <p:cNvSpPr>
            <a:spLocks noChangeArrowheads="1"/>
          </p:cNvSpPr>
          <p:nvPr/>
        </p:nvSpPr>
        <p:spPr bwMode="auto">
          <a:xfrm>
            <a:off x="5854700" y="2563813"/>
            <a:ext cx="660400" cy="3016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산정기간</a:t>
            </a:r>
          </a:p>
        </p:txBody>
      </p:sp>
      <p:sp>
        <p:nvSpPr>
          <p:cNvPr id="7114839" name="Rectangle 87"/>
          <p:cNvSpPr>
            <a:spLocks noChangeArrowheads="1"/>
          </p:cNvSpPr>
          <p:nvPr/>
        </p:nvSpPr>
        <p:spPr bwMode="auto">
          <a:xfrm>
            <a:off x="5054600" y="2563813"/>
            <a:ext cx="800100" cy="11652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  </a:t>
            </a:r>
            <a:r>
              <a:rPr kumimoji="1" lang="ko-KR" altLang="en-US" sz="1100">
                <a:ea typeface="바탕" pitchFamily="18" charset="-127"/>
              </a:rPr>
              <a:t>학점</a:t>
            </a:r>
          </a:p>
          <a:p>
            <a:pPr eaLnBrk="1" hangingPunct="1">
              <a:lnSpc>
                <a:spcPct val="105000"/>
              </a:lnSpc>
            </a:pPr>
            <a:r>
              <a:rPr kumimoji="1" lang="ko-KR" altLang="en-US" sz="1100">
                <a:ea typeface="바탕" pitchFamily="18" charset="-127"/>
              </a:rPr>
              <a:t>     이수제         </a:t>
            </a:r>
          </a:p>
        </p:txBody>
      </p:sp>
      <p:sp>
        <p:nvSpPr>
          <p:cNvPr id="7114840" name="Rectangle 88"/>
          <p:cNvSpPr>
            <a:spLocks noChangeArrowheads="1"/>
          </p:cNvSpPr>
          <p:nvPr/>
        </p:nvSpPr>
        <p:spPr bwMode="auto">
          <a:xfrm>
            <a:off x="5054600" y="2243138"/>
            <a:ext cx="1460500" cy="320675"/>
          </a:xfrm>
          <a:prstGeom prst="rect">
            <a:avLst/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105000"/>
              </a:lnSpc>
            </a:pPr>
            <a:r>
              <a:rPr kumimoji="1" lang="en-US" altLang="ko-KR" sz="1100">
                <a:ea typeface="바탕" pitchFamily="18" charset="-127"/>
              </a:rPr>
              <a:t>               </a:t>
            </a:r>
            <a:r>
              <a:rPr kumimoji="1" lang="ko-KR" altLang="en-US" sz="1100">
                <a:ea typeface="바탕" pitchFamily="18" charset="-127"/>
              </a:rPr>
              <a:t>항 목</a:t>
            </a:r>
          </a:p>
        </p:txBody>
      </p:sp>
      <p:sp>
        <p:nvSpPr>
          <p:cNvPr id="7114841" name="Line 89"/>
          <p:cNvSpPr>
            <a:spLocks noChangeShapeType="1"/>
          </p:cNvSpPr>
          <p:nvPr/>
        </p:nvSpPr>
        <p:spPr bwMode="auto">
          <a:xfrm>
            <a:off x="5054600" y="2243138"/>
            <a:ext cx="4419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2" name="Line 90"/>
          <p:cNvSpPr>
            <a:spLocks noChangeShapeType="1"/>
          </p:cNvSpPr>
          <p:nvPr/>
        </p:nvSpPr>
        <p:spPr bwMode="auto">
          <a:xfrm>
            <a:off x="5054600" y="2563813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3" name="Line 91"/>
          <p:cNvSpPr>
            <a:spLocks noChangeShapeType="1"/>
          </p:cNvSpPr>
          <p:nvPr/>
        </p:nvSpPr>
        <p:spPr bwMode="auto">
          <a:xfrm>
            <a:off x="5054600" y="4840288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4" name="Line 92"/>
          <p:cNvSpPr>
            <a:spLocks noChangeShapeType="1"/>
          </p:cNvSpPr>
          <p:nvPr/>
        </p:nvSpPr>
        <p:spPr bwMode="auto">
          <a:xfrm>
            <a:off x="5054600" y="6199188"/>
            <a:ext cx="4419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5" name="Line 93"/>
          <p:cNvSpPr>
            <a:spLocks noChangeShapeType="1"/>
          </p:cNvSpPr>
          <p:nvPr/>
        </p:nvSpPr>
        <p:spPr bwMode="auto">
          <a:xfrm>
            <a:off x="5054600" y="2243138"/>
            <a:ext cx="0" cy="39560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6" name="Line 94"/>
          <p:cNvSpPr>
            <a:spLocks noChangeShapeType="1"/>
          </p:cNvSpPr>
          <p:nvPr/>
        </p:nvSpPr>
        <p:spPr bwMode="auto">
          <a:xfrm>
            <a:off x="9474200" y="2243138"/>
            <a:ext cx="0" cy="39560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7" name="Line 95"/>
          <p:cNvSpPr>
            <a:spLocks noChangeShapeType="1"/>
          </p:cNvSpPr>
          <p:nvPr/>
        </p:nvSpPr>
        <p:spPr bwMode="auto">
          <a:xfrm>
            <a:off x="6515100" y="2243138"/>
            <a:ext cx="0" cy="395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8" name="Line 96"/>
          <p:cNvSpPr>
            <a:spLocks noChangeShapeType="1"/>
          </p:cNvSpPr>
          <p:nvPr/>
        </p:nvSpPr>
        <p:spPr bwMode="auto">
          <a:xfrm>
            <a:off x="5854700" y="2563813"/>
            <a:ext cx="0" cy="3635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49" name="Line 97"/>
          <p:cNvSpPr>
            <a:spLocks noChangeShapeType="1"/>
          </p:cNvSpPr>
          <p:nvPr/>
        </p:nvSpPr>
        <p:spPr bwMode="auto">
          <a:xfrm>
            <a:off x="5854700" y="2865438"/>
            <a:ext cx="361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0" name="Line 98"/>
          <p:cNvSpPr>
            <a:spLocks noChangeShapeType="1"/>
          </p:cNvSpPr>
          <p:nvPr/>
        </p:nvSpPr>
        <p:spPr bwMode="auto">
          <a:xfrm>
            <a:off x="5054600" y="3640138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1" name="Line 99"/>
          <p:cNvSpPr>
            <a:spLocks noChangeShapeType="1"/>
          </p:cNvSpPr>
          <p:nvPr/>
        </p:nvSpPr>
        <p:spPr bwMode="auto">
          <a:xfrm>
            <a:off x="5854700" y="4500563"/>
            <a:ext cx="361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2" name="Line 100"/>
          <p:cNvSpPr>
            <a:spLocks noChangeShapeType="1"/>
          </p:cNvSpPr>
          <p:nvPr/>
        </p:nvSpPr>
        <p:spPr bwMode="auto">
          <a:xfrm>
            <a:off x="5054600" y="5759450"/>
            <a:ext cx="441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3" name="Line 101"/>
          <p:cNvSpPr>
            <a:spLocks noChangeShapeType="1"/>
          </p:cNvSpPr>
          <p:nvPr/>
        </p:nvSpPr>
        <p:spPr bwMode="auto">
          <a:xfrm>
            <a:off x="5854700" y="5307013"/>
            <a:ext cx="361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4" name="Line 102"/>
          <p:cNvSpPr>
            <a:spLocks noChangeShapeType="1"/>
          </p:cNvSpPr>
          <p:nvPr/>
        </p:nvSpPr>
        <p:spPr bwMode="auto">
          <a:xfrm>
            <a:off x="5854700" y="3994150"/>
            <a:ext cx="361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4855" name="Text Box 103"/>
          <p:cNvSpPr txBox="1">
            <a:spLocks noChangeArrowheads="1"/>
          </p:cNvSpPr>
          <p:nvPr/>
        </p:nvSpPr>
        <p:spPr bwMode="auto">
          <a:xfrm>
            <a:off x="1547813" y="2867025"/>
            <a:ext cx="3271837" cy="12096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altLang="ko-KR">
                <a:ea typeface="바탕체" pitchFamily="17" charset="-127"/>
              </a:rPr>
              <a:t> </a:t>
            </a:r>
            <a:r>
              <a:rPr lang="ko-KR" altLang="en-US">
                <a:ea typeface="바탕체" pitchFamily="17" charset="-127"/>
              </a:rPr>
              <a:t>과정이수점수 차등적용</a:t>
            </a:r>
          </a:p>
          <a:p>
            <a:pPr>
              <a:lnSpc>
                <a:spcPct val="110000"/>
              </a:lnSpc>
            </a:pPr>
            <a:r>
              <a:rPr lang="ko-KR" altLang="en-US">
                <a:ea typeface="바탕체" pitchFamily="17" charset="-127"/>
              </a:rPr>
              <a:t>   </a:t>
            </a:r>
            <a:r>
              <a:rPr lang="en-US" altLang="ko-KR">
                <a:ea typeface="바탕체" pitchFamily="17" charset="-127"/>
              </a:rPr>
              <a:t>- </a:t>
            </a:r>
            <a:r>
              <a:rPr lang="ko-KR" altLang="en-US">
                <a:ea typeface="바탕체" pitchFamily="17" charset="-127"/>
              </a:rPr>
              <a:t>해당직무수행자 </a:t>
            </a:r>
            <a:r>
              <a:rPr lang="en-US" altLang="ko-KR">
                <a:ea typeface="바탕체" pitchFamily="17" charset="-127"/>
              </a:rPr>
              <a:t>80</a:t>
            </a:r>
            <a:r>
              <a:rPr lang="ko-KR" altLang="en-US">
                <a:ea typeface="바탕체" pitchFamily="17" charset="-127"/>
              </a:rPr>
              <a:t>점</a:t>
            </a:r>
            <a:r>
              <a:rPr lang="en-US" altLang="ko-KR">
                <a:ea typeface="바탕체" pitchFamily="17" charset="-127"/>
              </a:rPr>
              <a:t>, </a:t>
            </a:r>
            <a:r>
              <a:rPr lang="ko-KR" altLang="en-US">
                <a:ea typeface="바탕체" pitchFamily="17" charset="-127"/>
              </a:rPr>
              <a:t>타 직무수행자 </a:t>
            </a:r>
            <a:r>
              <a:rPr lang="en-US" altLang="ko-KR">
                <a:ea typeface="바탕체" pitchFamily="17" charset="-127"/>
              </a:rPr>
              <a:t>70</a:t>
            </a:r>
            <a:r>
              <a:rPr lang="ko-KR" altLang="en-US">
                <a:ea typeface="바탕체" pitchFamily="17" charset="-127"/>
              </a:rPr>
              <a:t>점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ko-KR" altLang="en-US">
                <a:ea typeface="바탕체" pitchFamily="17" charset="-127"/>
              </a:rPr>
              <a:t> 성적 미달자 처리방향 </a:t>
            </a:r>
          </a:p>
          <a:p>
            <a:pPr>
              <a:lnSpc>
                <a:spcPct val="110000"/>
              </a:lnSpc>
            </a:pPr>
            <a:r>
              <a:rPr lang="ko-KR" altLang="en-US">
                <a:ea typeface="바탕체" pitchFamily="17" charset="-127"/>
              </a:rPr>
              <a:t>   </a:t>
            </a:r>
            <a:r>
              <a:rPr lang="en-US" altLang="ko-KR">
                <a:ea typeface="바탕체" pitchFamily="17" charset="-127"/>
              </a:rPr>
              <a:t>- </a:t>
            </a:r>
            <a:r>
              <a:rPr lang="ko-KR" altLang="en-US">
                <a:ea typeface="바탕체" pitchFamily="17" charset="-127"/>
              </a:rPr>
              <a:t>재시험 </a:t>
            </a:r>
            <a:r>
              <a:rPr lang="en-US" altLang="ko-KR">
                <a:ea typeface="바탕체" pitchFamily="17" charset="-127"/>
              </a:rPr>
              <a:t>1</a:t>
            </a:r>
            <a:r>
              <a:rPr lang="ko-KR" altLang="en-US">
                <a:ea typeface="바탕체" pitchFamily="17" charset="-127"/>
              </a:rPr>
              <a:t>회 기회 부여 후 이수여부 최종확정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ko-KR" altLang="en-US">
                <a:ea typeface="바탕체" pitchFamily="17" charset="-127"/>
              </a:rPr>
              <a:t> 난이도를 상</a:t>
            </a:r>
            <a:r>
              <a:rPr lang="en-US" altLang="ko-KR">
                <a:ea typeface="바탕체" pitchFamily="17" charset="-127"/>
              </a:rPr>
              <a:t>,</a:t>
            </a:r>
            <a:r>
              <a:rPr lang="ko-KR" altLang="en-US">
                <a:ea typeface="바탕체" pitchFamily="17" charset="-127"/>
              </a:rPr>
              <a:t>중</a:t>
            </a:r>
            <a:r>
              <a:rPr lang="en-US" altLang="ko-KR">
                <a:ea typeface="바탕체" pitchFamily="17" charset="-127"/>
              </a:rPr>
              <a:t>,</a:t>
            </a:r>
            <a:r>
              <a:rPr lang="ko-KR" altLang="en-US">
                <a:ea typeface="바탕체" pitchFamily="17" charset="-127"/>
              </a:rPr>
              <a:t>하로 구분하여 문제은행식 출제</a:t>
            </a:r>
          </a:p>
          <a:p>
            <a:pPr>
              <a:lnSpc>
                <a:spcPct val="110000"/>
              </a:lnSpc>
            </a:pPr>
            <a:r>
              <a:rPr lang="ko-KR" altLang="en-US">
                <a:ea typeface="바탕체" pitchFamily="17" charset="-127"/>
              </a:rPr>
              <a:t>   </a:t>
            </a:r>
            <a:r>
              <a:rPr lang="en-US" altLang="ko-KR">
                <a:ea typeface="바탕체" pitchFamily="17" charset="-127"/>
              </a:rPr>
              <a:t>- </a:t>
            </a:r>
            <a:r>
              <a:rPr lang="ko-KR" altLang="en-US">
                <a:ea typeface="바탕체" pitchFamily="17" charset="-127"/>
              </a:rPr>
              <a:t>객관식 </a:t>
            </a:r>
            <a:r>
              <a:rPr lang="en-US" altLang="ko-KR">
                <a:ea typeface="바탕체" pitchFamily="17" charset="-127"/>
              </a:rPr>
              <a:t>10</a:t>
            </a:r>
            <a:r>
              <a:rPr lang="ko-KR" altLang="en-US">
                <a:ea typeface="바탕체" pitchFamily="17" charset="-127"/>
              </a:rPr>
              <a:t>문항</a:t>
            </a:r>
            <a:r>
              <a:rPr lang="en-US" altLang="ko-KR">
                <a:ea typeface="바탕체" pitchFamily="17" charset="-127"/>
              </a:rPr>
              <a:t>, </a:t>
            </a:r>
            <a:r>
              <a:rPr lang="ko-KR" altLang="en-US">
                <a:ea typeface="바탕체" pitchFamily="17" charset="-127"/>
              </a:rPr>
              <a:t>단답형 </a:t>
            </a:r>
            <a:r>
              <a:rPr lang="en-US" altLang="ko-KR">
                <a:ea typeface="바탕체" pitchFamily="17" charset="-127"/>
              </a:rPr>
              <a:t>15</a:t>
            </a:r>
            <a:r>
              <a:rPr lang="ko-KR" altLang="en-US">
                <a:ea typeface="바탕체" pitchFamily="17" charset="-127"/>
              </a:rPr>
              <a:t>문항</a:t>
            </a:r>
            <a:r>
              <a:rPr lang="en-US" altLang="ko-KR">
                <a:ea typeface="바탕체" pitchFamily="17" charset="-127"/>
              </a:rPr>
              <a:t>,</a:t>
            </a:r>
            <a:r>
              <a:rPr lang="ko-KR" altLang="en-US">
                <a:ea typeface="바탕체" pitchFamily="17" charset="-127"/>
              </a:rPr>
              <a:t>서술형 </a:t>
            </a:r>
            <a:r>
              <a:rPr lang="en-US" altLang="ko-KR">
                <a:ea typeface="바탕체" pitchFamily="17" charset="-127"/>
              </a:rPr>
              <a:t>10</a:t>
            </a:r>
            <a:r>
              <a:rPr lang="ko-KR" altLang="en-US">
                <a:ea typeface="바탕체" pitchFamily="17" charset="-127"/>
              </a:rPr>
              <a:t>문항</a:t>
            </a:r>
          </a:p>
        </p:txBody>
      </p:sp>
      <p:sp>
        <p:nvSpPr>
          <p:cNvPr id="7114856" name="Rectangle 104"/>
          <p:cNvSpPr>
            <a:spLocks noChangeArrowheads="1"/>
          </p:cNvSpPr>
          <p:nvPr/>
        </p:nvSpPr>
        <p:spPr bwMode="auto">
          <a:xfrm>
            <a:off x="3976688" y="1785938"/>
            <a:ext cx="2139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(2005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년 </a:t>
            </a:r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11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월</a:t>
            </a:r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21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일 인재위 결정</a:t>
            </a:r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)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7114865" name="Rectangle 113"/>
          <p:cNvSpPr>
            <a:spLocks noChangeArrowheads="1"/>
          </p:cNvSpPr>
          <p:nvPr/>
        </p:nvSpPr>
        <p:spPr bwMode="auto">
          <a:xfrm>
            <a:off x="7524750" y="211138"/>
            <a:ext cx="2098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2)</a:t>
            </a:r>
            <a:r>
              <a:rPr kumimoji="1" lang="ko-KR" altLang="en-US" sz="1400">
                <a:ea typeface="바탕" pitchFamily="18" charset="-127"/>
              </a:rPr>
              <a:t>학점이수제도</a:t>
            </a:r>
          </a:p>
        </p:txBody>
      </p:sp>
      <p:sp>
        <p:nvSpPr>
          <p:cNvPr id="7114866" name="Rectangle 114"/>
          <p:cNvSpPr>
            <a:spLocks noChangeArrowheads="1"/>
          </p:cNvSpPr>
          <p:nvPr/>
        </p:nvSpPr>
        <p:spPr bwMode="auto">
          <a:xfrm>
            <a:off x="333375" y="125413"/>
            <a:ext cx="209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4. </a:t>
            </a:r>
            <a:r>
              <a:rPr kumimoji="1" lang="ko-KR" altLang="en-US" sz="1600">
                <a:ea typeface="바탕" pitchFamily="18" charset="-127"/>
              </a:rPr>
              <a:t>과정운영 </a:t>
            </a:r>
          </a:p>
        </p:txBody>
      </p:sp>
      <p:sp>
        <p:nvSpPr>
          <p:cNvPr id="7114867" name="Rectangle 115"/>
          <p:cNvSpPr>
            <a:spLocks noChangeArrowheads="1"/>
          </p:cNvSpPr>
          <p:nvPr/>
        </p:nvSpPr>
        <p:spPr bwMode="auto">
          <a:xfrm>
            <a:off x="4619625" y="6570663"/>
            <a:ext cx="688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9194D0A7-649A-4449-9FEB-654780912126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23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3730" name="Rectangle 2"/>
          <p:cNvSpPr>
            <a:spLocks noChangeArrowheads="1"/>
          </p:cNvSpPr>
          <p:nvPr/>
        </p:nvSpPr>
        <p:spPr bwMode="auto">
          <a:xfrm>
            <a:off x="457200" y="898525"/>
            <a:ext cx="90138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ko-KR" altLang="en-US" sz="1400">
                <a:latin typeface="Tahoma" pitchFamily="34" charset="0"/>
                <a:ea typeface="바탕" pitchFamily="18" charset="-127"/>
              </a:rPr>
              <a:t>교육효과 제고를 위하여 과정운영 방식을 표준화하고</a:t>
            </a:r>
            <a:r>
              <a:rPr kumimoji="1" lang="en-US" altLang="ko-KR" sz="1400">
                <a:latin typeface="Tahoma" pitchFamily="34" charset="0"/>
                <a:ea typeface="바탕" pitchFamily="18" charset="-127"/>
              </a:rPr>
              <a:t>, Opening Session</a:t>
            </a:r>
            <a:r>
              <a:rPr kumimoji="1" lang="ko-KR" altLang="en-US" sz="1400">
                <a:latin typeface="Tahoma" pitchFamily="34" charset="0"/>
                <a:ea typeface="바탕" pitchFamily="18" charset="-127"/>
              </a:rPr>
              <a:t>을 임원특강을 운영하여 교육참가자의 학습몰입도를 제고하고 회사의 인재육성 의지를 전파토록 함</a:t>
            </a:r>
            <a:r>
              <a:rPr kumimoji="1" lang="en-US" altLang="ko-KR" sz="1400">
                <a:latin typeface="Tahoma" pitchFamily="34" charset="0"/>
                <a:ea typeface="바탕" pitchFamily="18" charset="-127"/>
              </a:rPr>
              <a:t>.</a:t>
            </a:r>
          </a:p>
        </p:txBody>
      </p:sp>
      <p:sp>
        <p:nvSpPr>
          <p:cNvPr id="7113731" name="Rectangle 3"/>
          <p:cNvSpPr>
            <a:spLocks noChangeArrowheads="1"/>
          </p:cNvSpPr>
          <p:nvPr/>
        </p:nvSpPr>
        <p:spPr bwMode="auto">
          <a:xfrm>
            <a:off x="4200525" y="1570038"/>
            <a:ext cx="15541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latin typeface="Tahoma" pitchFamily="34" charset="0"/>
                <a:ea typeface="바탕" pitchFamily="18" charset="-127"/>
              </a:rPr>
              <a:t>과정운영의 표준화  </a:t>
            </a:r>
          </a:p>
        </p:txBody>
      </p:sp>
      <p:sp>
        <p:nvSpPr>
          <p:cNvPr id="7113732" name="Line 4"/>
          <p:cNvSpPr>
            <a:spLocks noChangeShapeType="1"/>
          </p:cNvSpPr>
          <p:nvPr/>
        </p:nvSpPr>
        <p:spPr bwMode="gray">
          <a:xfrm>
            <a:off x="3849688" y="181610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3734" name="AutoShape 6"/>
          <p:cNvSpPr>
            <a:spLocks noChangeArrowheads="1"/>
          </p:cNvSpPr>
          <p:nvPr/>
        </p:nvSpPr>
        <p:spPr bwMode="ltGray">
          <a:xfrm>
            <a:off x="2992438" y="2195513"/>
            <a:ext cx="2144712" cy="427037"/>
          </a:xfrm>
          <a:prstGeom prst="homePlate">
            <a:avLst>
              <a:gd name="adj" fmla="val 47340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latin typeface="Tahoma" pitchFamily="34" charset="0"/>
                <a:ea typeface="바탕" pitchFamily="18" charset="-127"/>
              </a:rPr>
              <a:t>도입</a:t>
            </a:r>
          </a:p>
        </p:txBody>
      </p:sp>
      <p:sp>
        <p:nvSpPr>
          <p:cNvPr id="7113735" name="Text Box 7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2900363" y="2714625"/>
            <a:ext cx="2390775" cy="187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과정안내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   </a:t>
            </a:r>
            <a:r>
              <a:rPr lang="en-US" altLang="ko-KR" u="sng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- Prologue (Video)</a:t>
            </a:r>
          </a:p>
          <a:p>
            <a:pPr marL="88900" indent="-88900">
              <a:lnSpc>
                <a:spcPct val="95000"/>
              </a:lnSpc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  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과정 취지 및 교육목적</a:t>
            </a:r>
          </a:p>
          <a:p>
            <a:pPr marL="88900" indent="-88900">
              <a:lnSpc>
                <a:spcPct val="95000"/>
              </a:lnSpc>
            </a:pPr>
            <a:endParaRPr lang="ko-KR" altLang="en-US">
              <a:latin typeface="Tahoma" pitchFamily="34" charset="0"/>
              <a:ea typeface="바탕" pitchFamily="18" charset="-127"/>
            </a:endParaRPr>
          </a:p>
          <a:p>
            <a:pPr marL="88900" indent="-88900">
              <a:buFontTx/>
              <a:buChar char="•"/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</a:t>
            </a:r>
            <a:r>
              <a:rPr lang="en-US" altLang="ko-KR" u="sng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Opening Speech(</a:t>
            </a:r>
            <a:r>
              <a:rPr lang="ko-KR" altLang="en-US" u="sng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임원특강</a:t>
            </a:r>
            <a:r>
              <a:rPr lang="en-US" altLang="ko-KR" u="sng">
                <a:latin typeface="Tahoma" pitchFamily="34" charset="0"/>
                <a:ea typeface="바탕" pitchFamily="18" charset="-127"/>
              </a:rPr>
              <a:t>)</a:t>
            </a:r>
          </a:p>
          <a:p>
            <a:pPr marL="88900" indent="-88900"/>
            <a:r>
              <a:rPr lang="en-US" altLang="ko-KR">
                <a:latin typeface="Tahoma" pitchFamily="34" charset="0"/>
                <a:ea typeface="바탕" pitchFamily="18" charset="-127"/>
              </a:rPr>
              <a:t>  ■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시간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: 100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분 </a:t>
            </a:r>
          </a:p>
          <a:p>
            <a:pPr marL="88900" indent="-88900"/>
            <a:r>
              <a:rPr lang="ko-KR" altLang="en-US">
                <a:latin typeface="Tahoma" pitchFamily="34" charset="0"/>
                <a:ea typeface="바탕" pitchFamily="18" charset="-127"/>
              </a:rPr>
              <a:t>  ■ 내용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:  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격려의 말씀   </a:t>
            </a:r>
          </a:p>
          <a:p>
            <a:pPr marL="88900" indent="-88900"/>
            <a:r>
              <a:rPr lang="ko-KR" altLang="en-US">
                <a:latin typeface="Tahoma" pitchFamily="34" charset="0"/>
                <a:ea typeface="바탕" pitchFamily="18" charset="-127"/>
              </a:rPr>
              <a:t>               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안전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/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인재육성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/</a:t>
            </a:r>
          </a:p>
          <a:p>
            <a:pPr marL="88900" indent="-88900"/>
            <a:r>
              <a:rPr lang="en-US" altLang="ko-KR">
                <a:latin typeface="Tahoma" pitchFamily="34" charset="0"/>
                <a:ea typeface="바탕" pitchFamily="18" charset="-127"/>
              </a:rPr>
              <a:t>                   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전략과제 추진현황  </a:t>
            </a:r>
          </a:p>
          <a:p>
            <a:pPr marL="88900" indent="-88900"/>
            <a:r>
              <a:rPr lang="ko-KR" altLang="en-US">
                <a:latin typeface="Tahoma" pitchFamily="34" charset="0"/>
                <a:ea typeface="바탕" pitchFamily="18" charset="-127"/>
              </a:rPr>
              <a:t>               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당부의 말씀 </a:t>
            </a:r>
          </a:p>
        </p:txBody>
      </p:sp>
      <p:sp>
        <p:nvSpPr>
          <p:cNvPr id="7113736" name="AutoShape 8"/>
          <p:cNvSpPr>
            <a:spLocks noChangeArrowheads="1"/>
          </p:cNvSpPr>
          <p:nvPr/>
        </p:nvSpPr>
        <p:spPr bwMode="ltGray">
          <a:xfrm>
            <a:off x="5219700" y="2195513"/>
            <a:ext cx="1685925" cy="427037"/>
          </a:xfrm>
          <a:prstGeom prst="homePlate">
            <a:avLst>
              <a:gd name="adj" fmla="val 37213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latin typeface="Tahoma" pitchFamily="34" charset="0"/>
                <a:ea typeface="바탕" pitchFamily="18" charset="-127"/>
              </a:rPr>
              <a:t>본 과정 운영 </a:t>
            </a:r>
          </a:p>
        </p:txBody>
      </p:sp>
      <p:sp>
        <p:nvSpPr>
          <p:cNvPr id="7113737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67313" y="2701925"/>
            <a:ext cx="2235200" cy="78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과정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(1)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수강      </a:t>
            </a:r>
          </a:p>
          <a:p>
            <a:pPr marL="88900" indent="-88900">
              <a:lnSpc>
                <a:spcPct val="95000"/>
              </a:lnSpc>
              <a:buFontTx/>
              <a:buChar char="•"/>
            </a:pPr>
            <a:endParaRPr lang="ko-KR" altLang="en-US">
              <a:latin typeface="Tahoma" pitchFamily="34" charset="0"/>
              <a:ea typeface="바탕" pitchFamily="18" charset="-127"/>
            </a:endParaRPr>
          </a:p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과정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(2)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수강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</a:t>
            </a:r>
          </a:p>
        </p:txBody>
      </p:sp>
      <p:sp>
        <p:nvSpPr>
          <p:cNvPr id="7113738" name="AutoShape 10"/>
          <p:cNvSpPr>
            <a:spLocks noChangeArrowheads="1"/>
          </p:cNvSpPr>
          <p:nvPr/>
        </p:nvSpPr>
        <p:spPr bwMode="ltGray">
          <a:xfrm>
            <a:off x="7013575" y="2182813"/>
            <a:ext cx="2011363" cy="427037"/>
          </a:xfrm>
          <a:prstGeom prst="homePlate">
            <a:avLst>
              <a:gd name="adj" fmla="val 44397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latin typeface="Tahoma" pitchFamily="34" charset="0"/>
                <a:ea typeface="바탕" pitchFamily="18" charset="-127"/>
              </a:rPr>
              <a:t>성취도 평가 </a:t>
            </a:r>
          </a:p>
        </p:txBody>
      </p:sp>
      <p:sp>
        <p:nvSpPr>
          <p:cNvPr id="7113739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6905625" y="2701925"/>
            <a:ext cx="2736850" cy="1476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과정별 평가실시 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해당직무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80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점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,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타직무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70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점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    이수기준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문제 은행식 평가문제 출제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과정별 개선사항 및 만족도 조사</a:t>
            </a:r>
          </a:p>
          <a:p>
            <a:pPr marL="88900" indent="-88900">
              <a:lnSpc>
                <a:spcPct val="95000"/>
              </a:lnSpc>
            </a:pPr>
            <a:endParaRPr lang="ko-KR" altLang="en-US">
              <a:latin typeface="Tahoma" pitchFamily="34" charset="0"/>
              <a:ea typeface="바탕" pitchFamily="18" charset="-127"/>
            </a:endParaRPr>
          </a:p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이수성적 전산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System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입력관리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</a:t>
            </a:r>
          </a:p>
        </p:txBody>
      </p:sp>
      <p:sp>
        <p:nvSpPr>
          <p:cNvPr id="7113740" name="AutoShape 12"/>
          <p:cNvSpPr>
            <a:spLocks noChangeArrowheads="1"/>
          </p:cNvSpPr>
          <p:nvPr/>
        </p:nvSpPr>
        <p:spPr bwMode="auto">
          <a:xfrm>
            <a:off x="5302250" y="4097338"/>
            <a:ext cx="3716338" cy="1844675"/>
          </a:xfrm>
          <a:prstGeom prst="wedgeRoundRectCallout">
            <a:avLst>
              <a:gd name="adj1" fmla="val -62347"/>
              <a:gd name="adj2" fmla="val -76074"/>
              <a:gd name="adj3" fmla="val 16667"/>
            </a:avLst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endParaRPr lang="ko-KR" altLang="ko-KR">
              <a:latin typeface="Tahoma" pitchFamily="34" charset="0"/>
              <a:ea typeface="바탕" pitchFamily="18" charset="-127"/>
            </a:endParaRPr>
          </a:p>
        </p:txBody>
      </p:sp>
      <p:sp>
        <p:nvSpPr>
          <p:cNvPr id="7113741" name="Rectangle 13"/>
          <p:cNvSpPr>
            <a:spLocks noChangeArrowheads="1"/>
          </p:cNvSpPr>
          <p:nvPr/>
        </p:nvSpPr>
        <p:spPr bwMode="auto">
          <a:xfrm>
            <a:off x="6643688" y="4173538"/>
            <a:ext cx="11334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>
                <a:latin typeface="Tahoma" pitchFamily="34" charset="0"/>
                <a:ea typeface="바탕" pitchFamily="18" charset="-127"/>
              </a:rPr>
              <a:t>과정별 출강임원 </a:t>
            </a:r>
          </a:p>
        </p:txBody>
      </p:sp>
      <p:graphicFrame>
        <p:nvGraphicFramePr>
          <p:cNvPr id="7113775" name="Group 47"/>
          <p:cNvGraphicFramePr>
            <a:graphicFrameLocks noGrp="1"/>
          </p:cNvGraphicFramePr>
          <p:nvPr/>
        </p:nvGraphicFramePr>
        <p:xfrm>
          <a:off x="5564188" y="4483100"/>
          <a:ext cx="3144837" cy="1262064"/>
        </p:xfrm>
        <a:graphic>
          <a:graphicData uri="http://schemas.openxmlformats.org/drawingml/2006/table">
            <a:tbl>
              <a:tblPr/>
              <a:tblGrid>
                <a:gridCol w="1068387"/>
                <a:gridCol w="923925"/>
                <a:gridCol w="1152525"/>
              </a:tblGrid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과정명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출강임원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년간 출강횟수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차장과정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전무이상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회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과장과정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국내주재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상무급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1-2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회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년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대리과정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바탕" pitchFamily="18" charset="-127"/>
                        </a:rPr>
                        <a:t>사원과정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13764" name="Line 36"/>
          <p:cNvSpPr>
            <a:spLocks noChangeShapeType="1"/>
          </p:cNvSpPr>
          <p:nvPr/>
        </p:nvSpPr>
        <p:spPr bwMode="auto">
          <a:xfrm>
            <a:off x="6234113" y="4381500"/>
            <a:ext cx="20431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13767" name="AutoShape 39"/>
          <p:cNvSpPr>
            <a:spLocks noChangeArrowheads="1"/>
          </p:cNvSpPr>
          <p:nvPr/>
        </p:nvSpPr>
        <p:spPr bwMode="ltGray">
          <a:xfrm>
            <a:off x="1071563" y="2195513"/>
            <a:ext cx="1792287" cy="427037"/>
          </a:xfrm>
          <a:prstGeom prst="homePlate">
            <a:avLst>
              <a:gd name="adj" fmla="val 39561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latin typeface="Tahoma" pitchFamily="34" charset="0"/>
                <a:ea typeface="바탕" pitchFamily="18" charset="-127"/>
              </a:rPr>
              <a:t>사전과제 수행 </a:t>
            </a:r>
          </a:p>
        </p:txBody>
      </p:sp>
      <p:sp>
        <p:nvSpPr>
          <p:cNvPr id="7113768" name="Text Box 40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1027113" y="2714625"/>
            <a:ext cx="1762125" cy="957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>
              <a:lnSpc>
                <a:spcPct val="95000"/>
              </a:lnSpc>
              <a:buFontTx/>
              <a:buChar char="•"/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입과전 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   </a:t>
            </a:r>
            <a:r>
              <a:rPr lang="en-US" altLang="ko-KR">
                <a:solidFill>
                  <a:schemeClr val="accent2"/>
                </a:solidFill>
                <a:latin typeface="Tahoma" pitchFamily="34" charset="0"/>
                <a:ea typeface="바탕" pitchFamily="18" charset="-127"/>
              </a:rPr>
              <a:t>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사전 과제 수행 </a:t>
            </a:r>
          </a:p>
          <a:p>
            <a:pPr marL="88900" indent="-88900">
              <a:lnSpc>
                <a:spcPct val="95000"/>
              </a:lnSpc>
            </a:pPr>
            <a:r>
              <a:rPr lang="ko-KR" altLang="en-US">
                <a:latin typeface="Tahoma" pitchFamily="34" charset="0"/>
                <a:ea typeface="바탕" pitchFamily="18" charset="-127"/>
              </a:rPr>
              <a:t>  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- </a:t>
            </a:r>
            <a:r>
              <a:rPr lang="ko-KR" altLang="en-US">
                <a:latin typeface="Tahoma" pitchFamily="34" charset="0"/>
                <a:ea typeface="바탕" pitchFamily="18" charset="-127"/>
              </a:rPr>
              <a:t>도서 요약 및 </a:t>
            </a:r>
            <a:r>
              <a:rPr lang="en-US" altLang="ko-KR">
                <a:latin typeface="Tahoma" pitchFamily="34" charset="0"/>
                <a:ea typeface="바탕" pitchFamily="18" charset="-127"/>
              </a:rPr>
              <a:t>Test</a:t>
            </a:r>
            <a:br>
              <a:rPr lang="en-US" altLang="ko-KR">
                <a:latin typeface="Tahoma" pitchFamily="34" charset="0"/>
                <a:ea typeface="바탕" pitchFamily="18" charset="-127"/>
              </a:rPr>
            </a:br>
            <a:r>
              <a:rPr lang="en-US" altLang="ko-KR">
                <a:latin typeface="Tahoma" pitchFamily="34" charset="0"/>
                <a:ea typeface="바탕" pitchFamily="18" charset="-127"/>
              </a:rPr>
              <a:t> </a:t>
            </a:r>
          </a:p>
          <a:p>
            <a:pPr marL="88900" indent="-88900">
              <a:lnSpc>
                <a:spcPct val="95000"/>
              </a:lnSpc>
            </a:pPr>
            <a:r>
              <a:rPr lang="en-US" altLang="ko-KR">
                <a:latin typeface="Tahoma" pitchFamily="34" charset="0"/>
                <a:ea typeface="바탕" pitchFamily="18" charset="-127"/>
              </a:rPr>
              <a:t>   </a:t>
            </a:r>
          </a:p>
        </p:txBody>
      </p:sp>
      <p:sp>
        <p:nvSpPr>
          <p:cNvPr id="7113776" name="Rectangle 48"/>
          <p:cNvSpPr>
            <a:spLocks noChangeArrowheads="1"/>
          </p:cNvSpPr>
          <p:nvPr/>
        </p:nvSpPr>
        <p:spPr bwMode="auto">
          <a:xfrm>
            <a:off x="7534275" y="201613"/>
            <a:ext cx="2098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3) </a:t>
            </a:r>
            <a:r>
              <a:rPr kumimoji="1" lang="ko-KR" altLang="en-US" sz="1400">
                <a:ea typeface="바탕" pitchFamily="18" charset="-127"/>
              </a:rPr>
              <a:t>과정운영의 표준화</a:t>
            </a:r>
          </a:p>
        </p:txBody>
      </p:sp>
      <p:sp>
        <p:nvSpPr>
          <p:cNvPr id="7113777" name="Rectangle 49"/>
          <p:cNvSpPr>
            <a:spLocks noChangeArrowheads="1"/>
          </p:cNvSpPr>
          <p:nvPr/>
        </p:nvSpPr>
        <p:spPr bwMode="auto">
          <a:xfrm>
            <a:off x="333375" y="125413"/>
            <a:ext cx="2098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4. </a:t>
            </a:r>
            <a:r>
              <a:rPr kumimoji="1" lang="ko-KR" altLang="en-US" sz="1600">
                <a:ea typeface="바탕" pitchFamily="18" charset="-127"/>
              </a:rPr>
              <a:t>과정운영 </a:t>
            </a:r>
          </a:p>
        </p:txBody>
      </p:sp>
      <p:sp>
        <p:nvSpPr>
          <p:cNvPr id="7113778" name="Rectangle 50"/>
          <p:cNvSpPr>
            <a:spLocks noChangeArrowheads="1"/>
          </p:cNvSpPr>
          <p:nvPr/>
        </p:nvSpPr>
        <p:spPr bwMode="auto">
          <a:xfrm>
            <a:off x="4619625" y="6570663"/>
            <a:ext cx="688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599D0583-B06B-4837-B820-364F293749E5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24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5026" name="Line 2"/>
          <p:cNvSpPr>
            <a:spLocks noChangeShapeType="1"/>
          </p:cNvSpPr>
          <p:nvPr/>
        </p:nvSpPr>
        <p:spPr bwMode="auto">
          <a:xfrm>
            <a:off x="3581400" y="2709863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27" name="AutoShape 3"/>
          <p:cNvSpPr>
            <a:spLocks noChangeArrowheads="1"/>
          </p:cNvSpPr>
          <p:nvPr/>
        </p:nvSpPr>
        <p:spPr bwMode="auto">
          <a:xfrm flipV="1">
            <a:off x="4165600" y="2455863"/>
            <a:ext cx="2408238" cy="2058987"/>
          </a:xfrm>
          <a:prstGeom prst="wedgeRoundRectCallout">
            <a:avLst>
              <a:gd name="adj1" fmla="val -60690"/>
              <a:gd name="adj2" fmla="val 34500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latinLnBrk="1" hangingPunct="1"/>
            <a:endParaRPr kumimoji="1" lang="ko-KR" altLang="ko-KR">
              <a:ea typeface="바탕" pitchFamily="18" charset="-127"/>
            </a:endParaRPr>
          </a:p>
        </p:txBody>
      </p:sp>
      <p:sp>
        <p:nvSpPr>
          <p:cNvPr id="6785028" name="Line 4"/>
          <p:cNvSpPr>
            <a:spLocks noChangeShapeType="1"/>
          </p:cNvSpPr>
          <p:nvPr/>
        </p:nvSpPr>
        <p:spPr bwMode="auto">
          <a:xfrm>
            <a:off x="6057900" y="2646363"/>
            <a:ext cx="0" cy="1338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29" name="AutoShape 5"/>
          <p:cNvSpPr>
            <a:spLocks noChangeArrowheads="1"/>
          </p:cNvSpPr>
          <p:nvPr/>
        </p:nvSpPr>
        <p:spPr bwMode="auto">
          <a:xfrm>
            <a:off x="2789238" y="4611688"/>
            <a:ext cx="1731962" cy="75565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0" name="Rectangle 6"/>
          <p:cNvSpPr>
            <a:spLocks noChangeArrowheads="1"/>
          </p:cNvSpPr>
          <p:nvPr/>
        </p:nvSpPr>
        <p:spPr bwMode="auto">
          <a:xfrm>
            <a:off x="1587500" y="3027363"/>
            <a:ext cx="2108200" cy="3873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1" name="Rectangle 7"/>
          <p:cNvSpPr>
            <a:spLocks noChangeArrowheads="1"/>
          </p:cNvSpPr>
          <p:nvPr/>
        </p:nvSpPr>
        <p:spPr bwMode="auto">
          <a:xfrm>
            <a:off x="1587500" y="2520950"/>
            <a:ext cx="2249488" cy="3873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2" name="Rectangle 8"/>
          <p:cNvSpPr>
            <a:spLocks noChangeArrowheads="1"/>
          </p:cNvSpPr>
          <p:nvPr/>
        </p:nvSpPr>
        <p:spPr bwMode="auto">
          <a:xfrm>
            <a:off x="1587500" y="3559175"/>
            <a:ext cx="2111375" cy="361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3" name="Text Box 9"/>
          <p:cNvSpPr txBox="1">
            <a:spLocks noChangeArrowheads="1"/>
          </p:cNvSpPr>
          <p:nvPr/>
        </p:nvSpPr>
        <p:spPr bwMode="auto">
          <a:xfrm>
            <a:off x="912813" y="2554288"/>
            <a:ext cx="606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2005</a:t>
            </a:r>
          </a:p>
        </p:txBody>
      </p:sp>
      <p:sp>
        <p:nvSpPr>
          <p:cNvPr id="6785034" name="Text Box 10"/>
          <p:cNvSpPr txBox="1">
            <a:spLocks noChangeArrowheads="1"/>
          </p:cNvSpPr>
          <p:nvPr/>
        </p:nvSpPr>
        <p:spPr bwMode="auto">
          <a:xfrm>
            <a:off x="912813" y="3632200"/>
            <a:ext cx="606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2003</a:t>
            </a:r>
          </a:p>
        </p:txBody>
      </p:sp>
      <p:sp>
        <p:nvSpPr>
          <p:cNvPr id="6785035" name="Text Box 11"/>
          <p:cNvSpPr txBox="1">
            <a:spLocks noChangeArrowheads="1"/>
          </p:cNvSpPr>
          <p:nvPr/>
        </p:nvSpPr>
        <p:spPr bwMode="auto">
          <a:xfrm>
            <a:off x="912813" y="3071813"/>
            <a:ext cx="606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2004</a:t>
            </a:r>
          </a:p>
        </p:txBody>
      </p:sp>
      <p:sp>
        <p:nvSpPr>
          <p:cNvPr id="6785036" name="Text Box 12"/>
          <p:cNvSpPr txBox="1">
            <a:spLocks noChangeArrowheads="1"/>
          </p:cNvSpPr>
          <p:nvPr/>
        </p:nvSpPr>
        <p:spPr bwMode="auto">
          <a:xfrm>
            <a:off x="1500188" y="5886450"/>
            <a:ext cx="6284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주</a:t>
            </a:r>
            <a:r>
              <a:rPr kumimoji="1" lang="en-US" altLang="ko-KR">
                <a:ea typeface="바탕" pitchFamily="18" charset="-127"/>
              </a:rPr>
              <a:t>)  1) </a:t>
            </a:r>
            <a:r>
              <a:rPr kumimoji="1" lang="ko-KR" altLang="en-US">
                <a:ea typeface="바탕" pitchFamily="18" charset="-127"/>
              </a:rPr>
              <a:t>교육만족도 조사를 한 인재개발팀 주관 </a:t>
            </a:r>
            <a:r>
              <a:rPr kumimoji="1" lang="en-US" altLang="ko-KR">
                <a:ea typeface="바탕" pitchFamily="18" charset="-127"/>
              </a:rPr>
              <a:t>8</a:t>
            </a:r>
            <a:r>
              <a:rPr kumimoji="1" lang="ko-KR" altLang="en-US">
                <a:ea typeface="바탕" pitchFamily="18" charset="-127"/>
              </a:rPr>
              <a:t>개</a:t>
            </a:r>
            <a:r>
              <a:rPr kumimoji="1" lang="en-US" altLang="ko-KR">
                <a:ea typeface="바탕" pitchFamily="18" charset="-127"/>
              </a:rPr>
              <a:t>(</a:t>
            </a:r>
            <a:r>
              <a:rPr kumimoji="1" lang="ko-KR" altLang="en-US">
                <a:ea typeface="바탕" pitchFamily="18" charset="-127"/>
              </a:rPr>
              <a:t>경영</a:t>
            </a:r>
            <a:r>
              <a:rPr kumimoji="1" lang="en-US" altLang="ko-KR">
                <a:ea typeface="바탕" pitchFamily="18" charset="-127"/>
              </a:rPr>
              <a:t>6,</a:t>
            </a:r>
            <a:r>
              <a:rPr kumimoji="1" lang="ko-KR" altLang="en-US">
                <a:ea typeface="바탕" pitchFamily="18" charset="-127"/>
              </a:rPr>
              <a:t>조직</a:t>
            </a:r>
            <a:r>
              <a:rPr kumimoji="1" lang="en-US" altLang="ko-KR">
                <a:ea typeface="바탕" pitchFamily="18" charset="-127"/>
              </a:rPr>
              <a:t>2), </a:t>
            </a:r>
            <a:r>
              <a:rPr kumimoji="1" lang="ko-KR" altLang="en-US">
                <a:ea typeface="바탕" pitchFamily="18" charset="-127"/>
              </a:rPr>
              <a:t>사업본부 직무과정 </a:t>
            </a:r>
            <a:r>
              <a:rPr kumimoji="1" lang="en-US" altLang="ko-KR">
                <a:ea typeface="바탕" pitchFamily="18" charset="-127"/>
              </a:rPr>
              <a:t>6</a:t>
            </a:r>
            <a:r>
              <a:rPr kumimoji="1" lang="ko-KR" altLang="en-US">
                <a:ea typeface="바탕" pitchFamily="18" charset="-127"/>
              </a:rPr>
              <a:t>개</a:t>
            </a:r>
          </a:p>
        </p:txBody>
      </p:sp>
      <p:sp>
        <p:nvSpPr>
          <p:cNvPr id="6785037" name="Rectangle 13"/>
          <p:cNvSpPr>
            <a:spLocks noChangeArrowheads="1"/>
          </p:cNvSpPr>
          <p:nvPr/>
        </p:nvSpPr>
        <p:spPr bwMode="auto">
          <a:xfrm>
            <a:off x="4833938" y="3086100"/>
            <a:ext cx="1225550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8" name="Rectangle 14"/>
          <p:cNvSpPr>
            <a:spLocks noChangeArrowheads="1"/>
          </p:cNvSpPr>
          <p:nvPr/>
        </p:nvSpPr>
        <p:spPr bwMode="auto">
          <a:xfrm>
            <a:off x="4833938" y="2609850"/>
            <a:ext cx="1306512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39" name="Rectangle 15"/>
          <p:cNvSpPr>
            <a:spLocks noChangeArrowheads="1"/>
          </p:cNvSpPr>
          <p:nvPr/>
        </p:nvSpPr>
        <p:spPr bwMode="auto">
          <a:xfrm>
            <a:off x="4833938" y="3533775"/>
            <a:ext cx="1612900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40" name="Line 16"/>
          <p:cNvSpPr>
            <a:spLocks noChangeShapeType="1"/>
          </p:cNvSpPr>
          <p:nvPr/>
        </p:nvSpPr>
        <p:spPr bwMode="auto">
          <a:xfrm>
            <a:off x="4833938" y="2654300"/>
            <a:ext cx="0" cy="1163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41" name="Text Box 17"/>
          <p:cNvSpPr txBox="1">
            <a:spLocks noChangeArrowheads="1"/>
          </p:cNvSpPr>
          <p:nvPr/>
        </p:nvSpPr>
        <p:spPr bwMode="auto">
          <a:xfrm>
            <a:off x="4222750" y="2643188"/>
            <a:ext cx="568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경영</a:t>
            </a:r>
          </a:p>
        </p:txBody>
      </p:sp>
      <p:sp>
        <p:nvSpPr>
          <p:cNvPr id="6785042" name="Text Box 18"/>
          <p:cNvSpPr txBox="1">
            <a:spLocks noChangeArrowheads="1"/>
          </p:cNvSpPr>
          <p:nvPr/>
        </p:nvSpPr>
        <p:spPr bwMode="auto">
          <a:xfrm>
            <a:off x="4235450" y="3467100"/>
            <a:ext cx="56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조직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  문화</a:t>
            </a:r>
          </a:p>
        </p:txBody>
      </p:sp>
      <p:sp>
        <p:nvSpPr>
          <p:cNvPr id="6785043" name="Text Box 19"/>
          <p:cNvSpPr txBox="1">
            <a:spLocks noChangeArrowheads="1"/>
          </p:cNvSpPr>
          <p:nvPr/>
        </p:nvSpPr>
        <p:spPr bwMode="auto">
          <a:xfrm>
            <a:off x="4235450" y="3084513"/>
            <a:ext cx="568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직무</a:t>
            </a:r>
          </a:p>
        </p:txBody>
      </p:sp>
      <p:sp>
        <p:nvSpPr>
          <p:cNvPr id="6785044" name="Text Box 20"/>
          <p:cNvSpPr txBox="1">
            <a:spLocks noChangeArrowheads="1"/>
          </p:cNvSpPr>
          <p:nvPr/>
        </p:nvSpPr>
        <p:spPr bwMode="auto">
          <a:xfrm>
            <a:off x="4276725" y="1946275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(5</a:t>
            </a:r>
            <a:r>
              <a:rPr kumimoji="1" lang="ko-KR" altLang="en-US">
                <a:ea typeface="바탕" pitchFamily="18" charset="-127"/>
              </a:rPr>
              <a:t>점 만점</a:t>
            </a:r>
            <a:r>
              <a:rPr kumimoji="1" lang="en-US" altLang="ko-KR">
                <a:ea typeface="바탕" pitchFamily="18" charset="-127"/>
              </a:rPr>
              <a:t>)</a:t>
            </a:r>
          </a:p>
        </p:txBody>
      </p:sp>
      <p:sp>
        <p:nvSpPr>
          <p:cNvPr id="6785045" name="Text Box 21"/>
          <p:cNvSpPr txBox="1">
            <a:spLocks noChangeArrowheads="1"/>
          </p:cNvSpPr>
          <p:nvPr/>
        </p:nvSpPr>
        <p:spPr bwMode="auto">
          <a:xfrm>
            <a:off x="3003550" y="4852988"/>
            <a:ext cx="130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Pass</a:t>
            </a:r>
            <a:r>
              <a:rPr kumimoji="1" lang="ko-KR" altLang="en-US">
                <a:ea typeface="바탕" pitchFamily="18" charset="-127"/>
              </a:rPr>
              <a:t>기준</a:t>
            </a:r>
            <a:r>
              <a:rPr kumimoji="1" lang="en-US" altLang="ko-KR">
                <a:ea typeface="바탕" pitchFamily="18" charset="-127"/>
              </a:rPr>
              <a:t>= 4.0 </a:t>
            </a:r>
          </a:p>
        </p:txBody>
      </p:sp>
      <p:sp>
        <p:nvSpPr>
          <p:cNvPr id="6785046" name="Text Box 22"/>
          <p:cNvSpPr txBox="1">
            <a:spLocks noChangeArrowheads="1"/>
          </p:cNvSpPr>
          <p:nvPr/>
        </p:nvSpPr>
        <p:spPr bwMode="auto">
          <a:xfrm>
            <a:off x="2947988" y="2554288"/>
            <a:ext cx="481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4.4</a:t>
            </a:r>
          </a:p>
        </p:txBody>
      </p:sp>
      <p:sp>
        <p:nvSpPr>
          <p:cNvPr id="6785047" name="Text Box 23"/>
          <p:cNvSpPr txBox="1">
            <a:spLocks noChangeArrowheads="1"/>
          </p:cNvSpPr>
          <p:nvPr/>
        </p:nvSpPr>
        <p:spPr bwMode="auto">
          <a:xfrm>
            <a:off x="2947988" y="3619500"/>
            <a:ext cx="481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4.2</a:t>
            </a:r>
          </a:p>
        </p:txBody>
      </p:sp>
      <p:sp>
        <p:nvSpPr>
          <p:cNvPr id="6785048" name="Text Box 24"/>
          <p:cNvSpPr txBox="1">
            <a:spLocks noChangeArrowheads="1"/>
          </p:cNvSpPr>
          <p:nvPr/>
        </p:nvSpPr>
        <p:spPr bwMode="auto">
          <a:xfrm>
            <a:off x="2973388" y="3122613"/>
            <a:ext cx="481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4.2</a:t>
            </a:r>
          </a:p>
        </p:txBody>
      </p:sp>
      <p:sp>
        <p:nvSpPr>
          <p:cNvPr id="6785049" name="Line 25"/>
          <p:cNvSpPr>
            <a:spLocks noChangeShapeType="1"/>
          </p:cNvSpPr>
          <p:nvPr/>
        </p:nvSpPr>
        <p:spPr bwMode="auto">
          <a:xfrm>
            <a:off x="1587500" y="2709863"/>
            <a:ext cx="0" cy="189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50" name="Line 26"/>
          <p:cNvSpPr>
            <a:spLocks noChangeShapeType="1"/>
          </p:cNvSpPr>
          <p:nvPr/>
        </p:nvSpPr>
        <p:spPr bwMode="auto">
          <a:xfrm>
            <a:off x="1587500" y="4602163"/>
            <a:ext cx="255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51" name="Text Box 27"/>
          <p:cNvSpPr txBox="1">
            <a:spLocks noChangeArrowheads="1"/>
          </p:cNvSpPr>
          <p:nvPr/>
        </p:nvSpPr>
        <p:spPr bwMode="auto">
          <a:xfrm>
            <a:off x="5543550" y="2630488"/>
            <a:ext cx="481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4.4</a:t>
            </a:r>
          </a:p>
        </p:txBody>
      </p:sp>
      <p:sp>
        <p:nvSpPr>
          <p:cNvPr id="6785052" name="Text Box 28"/>
          <p:cNvSpPr txBox="1">
            <a:spLocks noChangeArrowheads="1"/>
          </p:cNvSpPr>
          <p:nvPr/>
        </p:nvSpPr>
        <p:spPr bwMode="auto">
          <a:xfrm>
            <a:off x="5861050" y="3581400"/>
            <a:ext cx="481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4.5</a:t>
            </a:r>
          </a:p>
        </p:txBody>
      </p:sp>
      <p:sp>
        <p:nvSpPr>
          <p:cNvPr id="6785053" name="Text Box 29"/>
          <p:cNvSpPr txBox="1">
            <a:spLocks noChangeArrowheads="1"/>
          </p:cNvSpPr>
          <p:nvPr/>
        </p:nvSpPr>
        <p:spPr bwMode="auto">
          <a:xfrm>
            <a:off x="5467350" y="3109913"/>
            <a:ext cx="481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4.0</a:t>
            </a:r>
          </a:p>
        </p:txBody>
      </p:sp>
      <p:sp>
        <p:nvSpPr>
          <p:cNvPr id="6785054" name="Line 30"/>
          <p:cNvSpPr>
            <a:spLocks noChangeShapeType="1"/>
          </p:cNvSpPr>
          <p:nvPr/>
        </p:nvSpPr>
        <p:spPr bwMode="auto">
          <a:xfrm>
            <a:off x="1549400" y="5854700"/>
            <a:ext cx="355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85055" name="Rectangle 31"/>
          <p:cNvSpPr>
            <a:spLocks noChangeArrowheads="1"/>
          </p:cNvSpPr>
          <p:nvPr/>
        </p:nvSpPr>
        <p:spPr bwMode="auto">
          <a:xfrm>
            <a:off x="4006850" y="1671638"/>
            <a:ext cx="16208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교육만족도 분석결과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6785056" name="Rectangle 32"/>
          <p:cNvSpPr>
            <a:spLocks noChangeArrowheads="1"/>
          </p:cNvSpPr>
          <p:nvPr/>
        </p:nvSpPr>
        <p:spPr bwMode="auto">
          <a:xfrm>
            <a:off x="581025" y="774700"/>
            <a:ext cx="85693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kumimoji="1" lang="ko-KR" altLang="en-US" sz="1400">
                <a:ea typeface="바탕" pitchFamily="18" charset="-127"/>
              </a:rPr>
              <a:t>인재개발팀에서 주관하는 교육과정의 滿足度 調査 結果</a:t>
            </a:r>
            <a:r>
              <a:rPr kumimoji="1" lang="en-US" altLang="ko-KR" sz="1400">
                <a:ea typeface="바탕" pitchFamily="18" charset="-127"/>
              </a:rPr>
              <a:t>, </a:t>
            </a:r>
            <a:r>
              <a:rPr kumimoji="1" lang="ko-KR" altLang="en-US" sz="1400">
                <a:ea typeface="바탕" pitchFamily="18" charset="-127"/>
              </a:rPr>
              <a:t>매년 지속적으로 向上되고 있으나  客觀的인 比較를 위해서는 標準化된 設問紙의 개발이 필요함</a:t>
            </a:r>
            <a:r>
              <a:rPr kumimoji="1" lang="en-US" altLang="ko-KR" sz="1400">
                <a:ea typeface="바탕" pitchFamily="18" charset="-127"/>
              </a:rPr>
              <a:t>.  </a:t>
            </a:r>
          </a:p>
        </p:txBody>
      </p:sp>
      <p:sp>
        <p:nvSpPr>
          <p:cNvPr id="6785057" name="Line 33"/>
          <p:cNvSpPr>
            <a:spLocks noChangeShapeType="1"/>
          </p:cNvSpPr>
          <p:nvPr/>
        </p:nvSpPr>
        <p:spPr bwMode="gray">
          <a:xfrm>
            <a:off x="3459163" y="1943100"/>
            <a:ext cx="2622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85058" name="Rectangle 34"/>
          <p:cNvSpPr>
            <a:spLocks noChangeArrowheads="1"/>
          </p:cNvSpPr>
          <p:nvPr/>
        </p:nvSpPr>
        <p:spPr bwMode="auto">
          <a:xfrm>
            <a:off x="320675" y="136525"/>
            <a:ext cx="157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4. </a:t>
            </a:r>
            <a:r>
              <a:rPr kumimoji="1" lang="ko-KR" altLang="en-US" sz="1600">
                <a:ea typeface="바탕" pitchFamily="18" charset="-127"/>
              </a:rPr>
              <a:t>교육만족도  </a:t>
            </a:r>
          </a:p>
        </p:txBody>
      </p:sp>
      <p:sp>
        <p:nvSpPr>
          <p:cNvPr id="6785059" name="Line 35"/>
          <p:cNvSpPr>
            <a:spLocks noChangeShapeType="1"/>
          </p:cNvSpPr>
          <p:nvPr/>
        </p:nvSpPr>
        <p:spPr bwMode="auto">
          <a:xfrm flipV="1">
            <a:off x="2578100" y="4495800"/>
            <a:ext cx="0" cy="101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85060" name="Line 36"/>
          <p:cNvSpPr>
            <a:spLocks noChangeShapeType="1"/>
          </p:cNvSpPr>
          <p:nvPr/>
        </p:nvSpPr>
        <p:spPr bwMode="auto">
          <a:xfrm flipV="1">
            <a:off x="2044700" y="4483100"/>
            <a:ext cx="0" cy="101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85061" name="Line 37"/>
          <p:cNvSpPr>
            <a:spLocks noChangeShapeType="1"/>
          </p:cNvSpPr>
          <p:nvPr/>
        </p:nvSpPr>
        <p:spPr bwMode="auto">
          <a:xfrm flipV="1">
            <a:off x="3098800" y="4495800"/>
            <a:ext cx="0" cy="889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85062" name="Rectangle 38"/>
          <p:cNvSpPr>
            <a:spLocks noChangeArrowheads="1"/>
          </p:cNvSpPr>
          <p:nvPr/>
        </p:nvSpPr>
        <p:spPr bwMode="auto">
          <a:xfrm>
            <a:off x="7137400" y="3044825"/>
            <a:ext cx="2260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buFontTx/>
              <a:buChar char="•"/>
            </a:pPr>
            <a:r>
              <a:rPr kumimoji="1" lang="en-US" altLang="ko-KR">
                <a:ea typeface="바탕" pitchFamily="18" charset="-127"/>
              </a:rPr>
              <a:t> </a:t>
            </a:r>
            <a:r>
              <a:rPr kumimoji="1" lang="ko-KR" altLang="en-US">
                <a:ea typeface="바탕" pitchFamily="18" charset="-127"/>
              </a:rPr>
              <a:t>지속적인 지표관리 필요  </a:t>
            </a:r>
          </a:p>
          <a:p>
            <a:pPr eaLnBrk="1" latinLnBrk="1" hangingPunct="1">
              <a:buFontTx/>
              <a:buChar char="•"/>
            </a:pPr>
            <a:endParaRPr kumimoji="1" lang="ko-KR" altLang="en-US">
              <a:ea typeface="바탕" pitchFamily="18" charset="-127"/>
            </a:endParaRP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    </a:t>
            </a:r>
            <a:r>
              <a:rPr kumimoji="1" lang="en-US" altLang="ko-KR">
                <a:ea typeface="바탕" pitchFamily="18" charset="-127"/>
              </a:rPr>
              <a:t>- </a:t>
            </a:r>
            <a:r>
              <a:rPr kumimoji="1" lang="ko-KR" altLang="en-US">
                <a:ea typeface="바탕" pitchFamily="18" charset="-127"/>
              </a:rPr>
              <a:t>표준화된 설문지 개발 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    </a:t>
            </a:r>
            <a:r>
              <a:rPr kumimoji="1" lang="en-US" altLang="ko-KR">
                <a:ea typeface="바탕" pitchFamily="18" charset="-127"/>
              </a:rPr>
              <a:t>- </a:t>
            </a:r>
            <a:r>
              <a:rPr kumimoji="1" lang="ko-KR" altLang="en-US">
                <a:ea typeface="바탕" pitchFamily="18" charset="-127"/>
              </a:rPr>
              <a:t>만족도 조사과정 확대 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      </a:t>
            </a:r>
            <a:r>
              <a:rPr kumimoji="1" lang="en-US" altLang="ko-KR">
                <a:ea typeface="바탕" pitchFamily="18" charset="-127"/>
              </a:rPr>
              <a:t>(</a:t>
            </a:r>
            <a:r>
              <a:rPr kumimoji="1" lang="ko-KR" altLang="en-US">
                <a:ea typeface="바탕" pitchFamily="18" charset="-127"/>
              </a:rPr>
              <a:t>의무사항</a:t>
            </a:r>
            <a:r>
              <a:rPr kumimoji="1" lang="en-US" altLang="ko-KR">
                <a:ea typeface="바탕" pitchFamily="18" charset="-127"/>
              </a:rPr>
              <a:t>)</a:t>
            </a:r>
          </a:p>
        </p:txBody>
      </p:sp>
      <p:sp>
        <p:nvSpPr>
          <p:cNvPr id="6785063" name="AutoShape 39"/>
          <p:cNvSpPr>
            <a:spLocks noChangeArrowheads="1"/>
          </p:cNvSpPr>
          <p:nvPr/>
        </p:nvSpPr>
        <p:spPr bwMode="auto">
          <a:xfrm rot="5400000">
            <a:off x="5899944" y="3383757"/>
            <a:ext cx="2114550" cy="271462"/>
          </a:xfrm>
          <a:prstGeom prst="triangle">
            <a:avLst>
              <a:gd name="adj" fmla="val 50000"/>
            </a:avLst>
          </a:prstGeom>
          <a:solidFill>
            <a:srgbClr val="96969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64" name="Text Box 40"/>
          <p:cNvSpPr txBox="1">
            <a:spLocks noChangeArrowheads="1"/>
          </p:cNvSpPr>
          <p:nvPr/>
        </p:nvSpPr>
        <p:spPr bwMode="auto">
          <a:xfrm>
            <a:off x="1812925" y="4587875"/>
            <a:ext cx="503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1</a:t>
            </a:r>
            <a:r>
              <a:rPr kumimoji="1" lang="ko-KR" altLang="en-US">
                <a:ea typeface="바탕" pitchFamily="18" charset="-127"/>
              </a:rPr>
              <a:t>점</a:t>
            </a:r>
          </a:p>
        </p:txBody>
      </p:sp>
      <p:sp>
        <p:nvSpPr>
          <p:cNvPr id="6785065" name="Text Box 41"/>
          <p:cNvSpPr txBox="1">
            <a:spLocks noChangeArrowheads="1"/>
          </p:cNvSpPr>
          <p:nvPr/>
        </p:nvSpPr>
        <p:spPr bwMode="auto">
          <a:xfrm>
            <a:off x="2371725" y="4600575"/>
            <a:ext cx="503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2</a:t>
            </a:r>
            <a:r>
              <a:rPr kumimoji="1" lang="ko-KR" altLang="en-US">
                <a:ea typeface="바탕" pitchFamily="18" charset="-127"/>
              </a:rPr>
              <a:t>점</a:t>
            </a:r>
          </a:p>
        </p:txBody>
      </p:sp>
      <p:sp>
        <p:nvSpPr>
          <p:cNvPr id="6785067" name="Text Box 43"/>
          <p:cNvSpPr txBox="1">
            <a:spLocks noChangeArrowheads="1"/>
          </p:cNvSpPr>
          <p:nvPr/>
        </p:nvSpPr>
        <p:spPr bwMode="auto">
          <a:xfrm>
            <a:off x="5289550" y="4014788"/>
            <a:ext cx="10525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Pass = 4.0 </a:t>
            </a:r>
          </a:p>
        </p:txBody>
      </p:sp>
      <p:sp>
        <p:nvSpPr>
          <p:cNvPr id="6785068" name="Text Box 44"/>
          <p:cNvSpPr txBox="1">
            <a:spLocks noChangeArrowheads="1"/>
          </p:cNvSpPr>
          <p:nvPr/>
        </p:nvSpPr>
        <p:spPr bwMode="auto">
          <a:xfrm>
            <a:off x="900113" y="4165600"/>
            <a:ext cx="606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2002</a:t>
            </a:r>
          </a:p>
        </p:txBody>
      </p:sp>
      <p:sp>
        <p:nvSpPr>
          <p:cNvPr id="6785069" name="Rectangle 45"/>
          <p:cNvSpPr>
            <a:spLocks noChangeArrowheads="1"/>
          </p:cNvSpPr>
          <p:nvPr/>
        </p:nvSpPr>
        <p:spPr bwMode="auto">
          <a:xfrm>
            <a:off x="1587500" y="4092575"/>
            <a:ext cx="1997075" cy="361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85070" name="Text Box 46"/>
          <p:cNvSpPr txBox="1">
            <a:spLocks noChangeArrowheads="1"/>
          </p:cNvSpPr>
          <p:nvPr/>
        </p:nvSpPr>
        <p:spPr bwMode="auto">
          <a:xfrm>
            <a:off x="2935288" y="4152900"/>
            <a:ext cx="481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>
                <a:ea typeface="바탕" pitchFamily="18" charset="-127"/>
              </a:rPr>
              <a:t>  4.0</a:t>
            </a:r>
          </a:p>
        </p:txBody>
      </p:sp>
      <p:sp>
        <p:nvSpPr>
          <p:cNvPr id="6785071" name="Text Box 47"/>
          <p:cNvSpPr txBox="1">
            <a:spLocks noChangeArrowheads="1"/>
          </p:cNvSpPr>
          <p:nvPr/>
        </p:nvSpPr>
        <p:spPr bwMode="auto">
          <a:xfrm>
            <a:off x="1282700" y="2416175"/>
            <a:ext cx="177800" cy="182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바탕체" pitchFamily="17" charset="-127"/>
              </a:rPr>
              <a:t>1) </a:t>
            </a:r>
          </a:p>
        </p:txBody>
      </p:sp>
      <p:sp>
        <p:nvSpPr>
          <p:cNvPr id="6785072" name="Text Box 48"/>
          <p:cNvSpPr txBox="1">
            <a:spLocks noChangeArrowheads="1"/>
          </p:cNvSpPr>
          <p:nvPr/>
        </p:nvSpPr>
        <p:spPr bwMode="auto">
          <a:xfrm>
            <a:off x="1612900" y="5565775"/>
            <a:ext cx="5938838" cy="182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ko-KR">
                <a:ea typeface="바탕체" pitchFamily="17" charset="-127"/>
              </a:rPr>
              <a:t>☞ </a:t>
            </a:r>
            <a:r>
              <a:rPr kumimoji="1" lang="ko-KR" altLang="en-US">
                <a:ea typeface="바탕체" pitchFamily="17" charset="-127"/>
              </a:rPr>
              <a:t>표본의 수가 적어 전체 과정만족도를 대표한다고 할 수 없음</a:t>
            </a:r>
            <a:endParaRPr lang="ko-KR" altLang="en-US">
              <a:ea typeface="바탕체" pitchFamily="17" charset="-127"/>
            </a:endParaRPr>
          </a:p>
        </p:txBody>
      </p:sp>
      <p:sp>
        <p:nvSpPr>
          <p:cNvPr id="6785073" name="Rectangle 49"/>
          <p:cNvSpPr>
            <a:spLocks noChangeArrowheads="1"/>
          </p:cNvSpPr>
          <p:nvPr/>
        </p:nvSpPr>
        <p:spPr bwMode="auto">
          <a:xfrm>
            <a:off x="1714500" y="65706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1B324060-DC2B-4AC1-9FB4-3F5E5F6290D7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25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9511" name="Picture 7" descr="Starry_Night_over_the_Rh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189512" name="Text Box 8"/>
          <p:cNvSpPr txBox="1">
            <a:spLocks noChangeArrowheads="1"/>
          </p:cNvSpPr>
          <p:nvPr/>
        </p:nvSpPr>
        <p:spPr bwMode="auto">
          <a:xfrm>
            <a:off x="2438400" y="2297113"/>
            <a:ext cx="4984750" cy="1219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ko-KR" altLang="en-US" sz="8000">
                <a:solidFill>
                  <a:srgbClr val="FFFF00"/>
                </a:solidFill>
              </a:rPr>
              <a:t>감사합니다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0"/>
                                        <p:tgtEl>
                                          <p:spTgt spid="718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0"/>
                                        <p:tgtEl>
                                          <p:spTgt spid="7189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18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512" grpId="0"/>
      <p:bldP spid="71895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5298" name="AutoShape 2"/>
          <p:cNvSpPr>
            <a:spLocks noChangeArrowheads="1"/>
          </p:cNvSpPr>
          <p:nvPr/>
        </p:nvSpPr>
        <p:spPr bwMode="auto">
          <a:xfrm>
            <a:off x="990600" y="2057400"/>
            <a:ext cx="2438400" cy="3657600"/>
          </a:xfrm>
          <a:prstGeom prst="roundRect">
            <a:avLst>
              <a:gd name="adj" fmla="val 1889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0000" tIns="46800" rIns="90000" bIns="46800" anchor="ctr"/>
          <a:lstStyle/>
          <a:p>
            <a:endParaRPr lang="ko-KR" altLang="en-US"/>
          </a:p>
        </p:txBody>
      </p:sp>
      <p:sp>
        <p:nvSpPr>
          <p:cNvPr id="7095299" name="Rectangle 3"/>
          <p:cNvSpPr>
            <a:spLocks noChangeArrowheads="1"/>
          </p:cNvSpPr>
          <p:nvPr/>
        </p:nvSpPr>
        <p:spPr bwMode="auto">
          <a:xfrm>
            <a:off x="1066800" y="3733800"/>
            <a:ext cx="2276475" cy="19050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ko-KR" altLang="en-US"/>
          </a:p>
        </p:txBody>
      </p:sp>
      <p:sp>
        <p:nvSpPr>
          <p:cNvPr id="7095302" name="Rectangle 6"/>
          <p:cNvSpPr>
            <a:spLocks noChangeArrowheads="1"/>
          </p:cNvSpPr>
          <p:nvPr/>
        </p:nvSpPr>
        <p:spPr bwMode="auto">
          <a:xfrm>
            <a:off x="344488" y="609600"/>
            <a:ext cx="9448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39800" eaLnBrk="1" latinLnBrk="1" hangingPunct="1">
              <a:lnSpc>
                <a:spcPct val="110000"/>
              </a:lnSpc>
              <a:spcBef>
                <a:spcPct val="50000"/>
              </a:spcBef>
            </a:pP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당사는 우수 인재의 채용과 함께 강한 승부 근성을 갖춘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Proactive People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을 육성함으로써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1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등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GS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건설 달성을 위한 </a:t>
            </a:r>
            <a:br>
              <a:rPr kumimoji="1" lang="ko-KR" altLang="en-US" sz="1400">
                <a:latin typeface="굴림" pitchFamily="50" charset="-127"/>
                <a:ea typeface="바탕" pitchFamily="18" charset="-127"/>
              </a:rPr>
            </a:b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필요 인재를 확보하고 있음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.</a:t>
            </a:r>
          </a:p>
        </p:txBody>
      </p:sp>
      <p:sp>
        <p:nvSpPr>
          <p:cNvPr id="7095304" name="Text Box 8"/>
          <p:cNvSpPr txBox="1">
            <a:spLocks noChangeArrowheads="1"/>
          </p:cNvSpPr>
          <p:nvPr/>
        </p:nvSpPr>
        <p:spPr bwMode="auto">
          <a:xfrm>
            <a:off x="261938" y="114300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endParaRPr kumimoji="1" lang="ko-KR" altLang="ko-KR" sz="1700">
              <a:ea typeface="바탕" pitchFamily="18" charset="-127"/>
            </a:endParaRPr>
          </a:p>
        </p:txBody>
      </p:sp>
      <p:sp>
        <p:nvSpPr>
          <p:cNvPr id="7095305" name="Text Box 9"/>
          <p:cNvSpPr txBox="1">
            <a:spLocks noChangeArrowheads="1"/>
          </p:cNvSpPr>
          <p:nvPr/>
        </p:nvSpPr>
        <p:spPr bwMode="auto">
          <a:xfrm>
            <a:off x="261938" y="114300"/>
            <a:ext cx="2376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1. HRD Issue</a:t>
            </a:r>
            <a:r>
              <a:rPr kumimoji="1" lang="ko-KR" altLang="en-US" sz="1600">
                <a:ea typeface="바탕" pitchFamily="18" charset="-127"/>
              </a:rPr>
              <a:t>와 </a:t>
            </a:r>
            <a:r>
              <a:rPr kumimoji="1" lang="en-US" altLang="ko-KR" sz="1600">
                <a:ea typeface="바탕" pitchFamily="18" charset="-127"/>
              </a:rPr>
              <a:t>GS</a:t>
            </a:r>
            <a:r>
              <a:rPr kumimoji="1" lang="ko-KR" altLang="en-US" sz="1600">
                <a:ea typeface="바탕" pitchFamily="18" charset="-127"/>
              </a:rPr>
              <a:t>건설</a:t>
            </a:r>
          </a:p>
        </p:txBody>
      </p:sp>
      <p:grpSp>
        <p:nvGrpSpPr>
          <p:cNvPr id="7095306" name="Group 10"/>
          <p:cNvGrpSpPr>
            <a:grpSpLocks/>
          </p:cNvGrpSpPr>
          <p:nvPr/>
        </p:nvGrpSpPr>
        <p:grpSpPr bwMode="auto">
          <a:xfrm>
            <a:off x="1752600" y="2232025"/>
            <a:ext cx="942975" cy="1425575"/>
            <a:chOff x="1164" y="912"/>
            <a:chExt cx="576" cy="960"/>
          </a:xfrm>
        </p:grpSpPr>
        <p:sp>
          <p:nvSpPr>
            <p:cNvPr id="7095307" name="Oval 11"/>
            <p:cNvSpPr>
              <a:spLocks noChangeArrowheads="1"/>
            </p:cNvSpPr>
            <p:nvPr/>
          </p:nvSpPr>
          <p:spPr bwMode="auto">
            <a:xfrm>
              <a:off x="1248" y="912"/>
              <a:ext cx="408" cy="408"/>
            </a:xfrm>
            <a:prstGeom prst="ellipse">
              <a:avLst/>
            </a:prstGeom>
            <a:solidFill>
              <a:srgbClr val="007A40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  <p:sp>
          <p:nvSpPr>
            <p:cNvPr id="7095308" name="Rectangle 12"/>
            <p:cNvSpPr>
              <a:spLocks noChangeArrowheads="1"/>
            </p:cNvSpPr>
            <p:nvPr/>
          </p:nvSpPr>
          <p:spPr bwMode="auto">
            <a:xfrm>
              <a:off x="1164" y="1392"/>
              <a:ext cx="576" cy="480"/>
            </a:xfrm>
            <a:prstGeom prst="rect">
              <a:avLst/>
            </a:prstGeom>
            <a:solidFill>
              <a:srgbClr val="007A4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eaLnBrk="1" latinLnBrk="1" hangingPunct="1"/>
              <a:r>
                <a:rPr kumimoji="1" lang="en-US" altLang="ko-K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바탕" pitchFamily="18" charset="-127"/>
                </a:rPr>
                <a:t>Proactive</a:t>
              </a:r>
            </a:p>
            <a:p>
              <a:pPr algn="ctr" eaLnBrk="1" latinLnBrk="1" hangingPunct="1"/>
              <a:r>
                <a:rPr kumimoji="1" lang="en-US" altLang="ko-KR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바탕" pitchFamily="18" charset="-127"/>
                </a:rPr>
                <a:t>People</a:t>
              </a:r>
            </a:p>
          </p:txBody>
        </p:sp>
        <p:sp>
          <p:nvSpPr>
            <p:cNvPr id="7095309" name="Oval 13"/>
            <p:cNvSpPr>
              <a:spLocks noChangeArrowheads="1"/>
            </p:cNvSpPr>
            <p:nvPr/>
          </p:nvSpPr>
          <p:spPr bwMode="auto">
            <a:xfrm>
              <a:off x="1164" y="1296"/>
              <a:ext cx="576" cy="240"/>
            </a:xfrm>
            <a:prstGeom prst="ellipse">
              <a:avLst/>
            </a:prstGeom>
            <a:solidFill>
              <a:srgbClr val="007A4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ko-KR" altLang="en-US"/>
            </a:p>
          </p:txBody>
        </p:sp>
      </p:grpSp>
      <p:sp>
        <p:nvSpPr>
          <p:cNvPr id="7095310" name="Text Box 14"/>
          <p:cNvSpPr txBox="1">
            <a:spLocks noChangeArrowheads="1"/>
          </p:cNvSpPr>
          <p:nvPr/>
        </p:nvSpPr>
        <p:spPr bwMode="auto">
          <a:xfrm>
            <a:off x="630238" y="1524000"/>
            <a:ext cx="3198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spcBef>
                <a:spcPct val="50000"/>
              </a:spcBef>
            </a:pPr>
            <a:r>
              <a:rPr kumimoji="1" lang="en-US" altLang="ko-KR" sz="1400" u="sng">
                <a:ea typeface="바탕" pitchFamily="18" charset="-127"/>
              </a:rPr>
              <a:t>GS</a:t>
            </a:r>
            <a:r>
              <a:rPr kumimoji="1" lang="ko-KR" altLang="en-US" sz="1400" u="sng">
                <a:ea typeface="바탕" pitchFamily="18" charset="-127"/>
              </a:rPr>
              <a:t>건설 인재상</a:t>
            </a:r>
          </a:p>
        </p:txBody>
      </p:sp>
      <p:sp>
        <p:nvSpPr>
          <p:cNvPr id="7095311" name="Rectangle 15"/>
          <p:cNvSpPr>
            <a:spLocks noChangeArrowheads="1"/>
          </p:cNvSpPr>
          <p:nvPr/>
        </p:nvSpPr>
        <p:spPr bwMode="auto">
          <a:xfrm>
            <a:off x="1143000" y="38100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latinLnBrk="1" hangingPunct="1">
              <a:lnSpc>
                <a:spcPct val="160000"/>
              </a:lnSpc>
              <a:buFontTx/>
              <a:buBlip>
                <a:blip r:embed="rId2"/>
              </a:buBlip>
            </a:pPr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강한 승부근성과 실행력</a:t>
            </a:r>
          </a:p>
          <a:p>
            <a:pPr eaLnBrk="1" latinLnBrk="1" hangingPunct="1">
              <a:lnSpc>
                <a:spcPct val="160000"/>
              </a:lnSpc>
              <a:buFontTx/>
              <a:buBlip>
                <a:blip r:embed="rId2"/>
              </a:buBlip>
            </a:pPr>
            <a:r>
              <a:rPr kumimoji="1" lang="ko-KR" altLang="en-US">
                <a:ea typeface="바탕" pitchFamily="18" charset="-127"/>
              </a:rPr>
              <a:t>  앞선 사고와 도전정신</a:t>
            </a:r>
          </a:p>
          <a:p>
            <a:pPr eaLnBrk="1" latinLnBrk="1" hangingPunct="1">
              <a:lnSpc>
                <a:spcPct val="160000"/>
              </a:lnSpc>
              <a:buFontTx/>
              <a:buBlip>
                <a:blip r:embed="rId2"/>
              </a:buBlip>
            </a:pPr>
            <a:r>
              <a:rPr kumimoji="1" lang="ko-KR" altLang="en-US">
                <a:ea typeface="바탕" pitchFamily="18" charset="-127"/>
              </a:rPr>
              <a:t>  </a:t>
            </a:r>
            <a:r>
              <a:rPr kumimoji="1" lang="en-US" altLang="ko-KR">
                <a:ea typeface="바탕" pitchFamily="18" charset="-127"/>
              </a:rPr>
              <a:t>Multi-Functional</a:t>
            </a:r>
            <a:r>
              <a:rPr kumimoji="1" lang="ko-KR" altLang="en-US">
                <a:ea typeface="바탕" pitchFamily="18" charset="-127"/>
              </a:rPr>
              <a:t>한 인재</a:t>
            </a:r>
          </a:p>
          <a:p>
            <a:pPr eaLnBrk="1" latinLnBrk="1" hangingPunct="1">
              <a:lnSpc>
                <a:spcPct val="160000"/>
              </a:lnSpc>
              <a:buFontTx/>
              <a:buBlip>
                <a:blip r:embed="rId2"/>
              </a:buBlip>
            </a:pPr>
            <a:r>
              <a:rPr kumimoji="1" lang="ko-KR" altLang="en-US">
                <a:ea typeface="바탕" pitchFamily="18" charset="-127"/>
              </a:rPr>
              <a:t>  조직 중심의 사고</a:t>
            </a:r>
          </a:p>
          <a:p>
            <a:pPr eaLnBrk="1" latinLnBrk="1" hangingPunct="1">
              <a:lnSpc>
                <a:spcPct val="160000"/>
              </a:lnSpc>
              <a:buFontTx/>
              <a:buBlip>
                <a:blip r:embed="rId2"/>
              </a:buBlip>
            </a:pPr>
            <a:r>
              <a:rPr kumimoji="1" lang="ko-KR" altLang="en-US">
                <a:ea typeface="바탕" pitchFamily="18" charset="-127"/>
              </a:rPr>
              <a:t>  정도경영의 실천</a:t>
            </a:r>
          </a:p>
        </p:txBody>
      </p:sp>
      <p:sp>
        <p:nvSpPr>
          <p:cNvPr id="7095312" name="Text Box 16"/>
          <p:cNvSpPr txBox="1">
            <a:spLocks noChangeArrowheads="1"/>
          </p:cNvSpPr>
          <p:nvPr/>
        </p:nvSpPr>
        <p:spPr bwMode="auto">
          <a:xfrm>
            <a:off x="4953000" y="15240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spcBef>
                <a:spcPct val="50000"/>
              </a:spcBef>
            </a:pPr>
            <a:r>
              <a:rPr kumimoji="1" lang="ko-KR" altLang="en-US" sz="1400" u="sng">
                <a:ea typeface="바탕" pitchFamily="18" charset="-127"/>
              </a:rPr>
              <a:t>육성 체계</a:t>
            </a:r>
          </a:p>
        </p:txBody>
      </p:sp>
      <p:sp>
        <p:nvSpPr>
          <p:cNvPr id="7095313" name="AutoShape 17"/>
          <p:cNvSpPr>
            <a:spLocks noChangeArrowheads="1"/>
          </p:cNvSpPr>
          <p:nvPr/>
        </p:nvSpPr>
        <p:spPr bwMode="auto">
          <a:xfrm>
            <a:off x="4191000" y="2057400"/>
            <a:ext cx="1828800" cy="381000"/>
          </a:xfrm>
          <a:prstGeom prst="bevel">
            <a:avLst>
              <a:gd name="adj" fmla="val 12500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latinLnBrk="1" hangingPunct="1"/>
            <a:r>
              <a:rPr kumimoji="1" lang="ko-KR" altLang="en-US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바탕" pitchFamily="18" charset="-127"/>
              </a:rPr>
              <a:t>교육적 측면</a:t>
            </a:r>
          </a:p>
        </p:txBody>
      </p:sp>
      <p:sp>
        <p:nvSpPr>
          <p:cNvPr id="7095314" name="AutoShape 18"/>
          <p:cNvSpPr>
            <a:spLocks noChangeArrowheads="1"/>
          </p:cNvSpPr>
          <p:nvPr/>
        </p:nvSpPr>
        <p:spPr bwMode="auto">
          <a:xfrm>
            <a:off x="4191000" y="4038600"/>
            <a:ext cx="1828800" cy="381000"/>
          </a:xfrm>
          <a:prstGeom prst="bevel">
            <a:avLst>
              <a:gd name="adj" fmla="val 12500"/>
            </a:avLst>
          </a:prstGeom>
          <a:solidFill>
            <a:srgbClr val="D1A55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latinLnBrk="1" hangingPunct="1"/>
            <a:r>
              <a:rPr kumimoji="1" lang="ko-KR" altLang="en-US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바탕" pitchFamily="18" charset="-127"/>
              </a:rPr>
              <a:t>제도적 측면</a:t>
            </a:r>
          </a:p>
        </p:txBody>
      </p:sp>
      <p:sp>
        <p:nvSpPr>
          <p:cNvPr id="7095315" name="Rectangle 19"/>
          <p:cNvSpPr>
            <a:spLocks noChangeArrowheads="1"/>
          </p:cNvSpPr>
          <p:nvPr/>
        </p:nvSpPr>
        <p:spPr bwMode="auto">
          <a:xfrm>
            <a:off x="4191000" y="2438400"/>
            <a:ext cx="1828800" cy="1295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en-US" altLang="ko-KR">
                <a:ea typeface="바탕" pitchFamily="18" charset="-127"/>
              </a:rPr>
              <a:t> </a:t>
            </a:r>
            <a:r>
              <a:rPr kumimoji="1" lang="ko-KR" altLang="en-US">
                <a:ea typeface="바탕" pitchFamily="18" charset="-127"/>
              </a:rPr>
              <a:t>교육 투자 확대 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ko-KR" altLang="en-US">
                <a:ea typeface="바탕" pitchFamily="18" charset="-127"/>
              </a:rPr>
              <a:t> 혁신교육 강화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ko-KR" altLang="en-US">
                <a:ea typeface="바탕" pitchFamily="18" charset="-127"/>
              </a:rPr>
              <a:t> 리더십 역량 강화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ko-KR" altLang="en-US">
                <a:ea typeface="바탕" pitchFamily="18" charset="-127"/>
              </a:rPr>
              <a:t> 직무교육 체계 재정립</a:t>
            </a:r>
          </a:p>
        </p:txBody>
      </p:sp>
      <p:sp>
        <p:nvSpPr>
          <p:cNvPr id="7095316" name="Rectangle 20"/>
          <p:cNvSpPr>
            <a:spLocks noChangeArrowheads="1"/>
          </p:cNvSpPr>
          <p:nvPr/>
        </p:nvSpPr>
        <p:spPr bwMode="auto">
          <a:xfrm>
            <a:off x="4191000" y="4419600"/>
            <a:ext cx="1828800" cy="1295400"/>
          </a:xfrm>
          <a:prstGeom prst="rect">
            <a:avLst/>
          </a:prstGeom>
          <a:solidFill>
            <a:srgbClr val="E0CD5E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en-US" altLang="ko-KR">
                <a:ea typeface="바탕" pitchFamily="18" charset="-127"/>
              </a:rPr>
              <a:t> Succession Plan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en-US" altLang="ko-KR">
                <a:ea typeface="바탕" pitchFamily="18" charset="-127"/>
              </a:rPr>
              <a:t> Job Rotation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en-US" altLang="ko-KR">
                <a:ea typeface="바탕" pitchFamily="18" charset="-127"/>
              </a:rPr>
              <a:t> </a:t>
            </a:r>
            <a:r>
              <a:rPr kumimoji="1" lang="ko-KR" altLang="en-US">
                <a:ea typeface="바탕" pitchFamily="18" charset="-127"/>
              </a:rPr>
              <a:t>리더십 다면 평가</a:t>
            </a:r>
          </a:p>
          <a:p>
            <a:pPr eaLnBrk="1" latinLnBrk="1" hangingPunct="1">
              <a:lnSpc>
                <a:spcPct val="140000"/>
              </a:lnSpc>
              <a:buFont typeface="Wingdings" pitchFamily="2" charset="2"/>
              <a:buChar char="§"/>
            </a:pPr>
            <a:r>
              <a:rPr kumimoji="1" lang="ko-KR" altLang="en-US">
                <a:ea typeface="바탕" pitchFamily="18" charset="-127"/>
              </a:rPr>
              <a:t> 전 임직원의 영업맨화</a:t>
            </a:r>
          </a:p>
        </p:txBody>
      </p:sp>
      <p:sp>
        <p:nvSpPr>
          <p:cNvPr id="7095317" name="AutoShape 21"/>
          <p:cNvSpPr>
            <a:spLocks noChangeArrowheads="1"/>
          </p:cNvSpPr>
          <p:nvPr/>
        </p:nvSpPr>
        <p:spPr bwMode="auto">
          <a:xfrm rot="16200000" flipV="1">
            <a:off x="2781300" y="3733800"/>
            <a:ext cx="2057400" cy="304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095318" name="Rectangle 22"/>
          <p:cNvSpPr>
            <a:spLocks noChangeArrowheads="1"/>
          </p:cNvSpPr>
          <p:nvPr/>
        </p:nvSpPr>
        <p:spPr bwMode="auto">
          <a:xfrm>
            <a:off x="6096000" y="2057400"/>
            <a:ext cx="28956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prstDash val="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latinLnBrk="1" hangingPunct="1">
              <a:buFontTx/>
              <a:buChar char="•"/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전사원 대상 혁신교육 실시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`03</a:t>
            </a:r>
            <a:r>
              <a:rPr kumimoji="1" lang="ko-KR" altLang="en-US" sz="1100">
                <a:ea typeface="바탕" pitchFamily="18" charset="-127"/>
              </a:rPr>
              <a:t>년 </a:t>
            </a:r>
            <a:r>
              <a:rPr kumimoji="1" lang="en-US" altLang="ko-KR" sz="1100">
                <a:ea typeface="바탕" pitchFamily="18" charset="-127"/>
              </a:rPr>
              <a:t>Best&amp;First </a:t>
            </a:r>
            <a:r>
              <a:rPr kumimoji="1" lang="ko-KR" altLang="en-US" sz="1100">
                <a:ea typeface="바탕" pitchFamily="18" charset="-127"/>
              </a:rPr>
              <a:t>실천과정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`04</a:t>
            </a:r>
            <a:r>
              <a:rPr kumimoji="1" lang="ko-KR" altLang="en-US" sz="1100">
                <a:ea typeface="바탕" pitchFamily="18" charset="-127"/>
              </a:rPr>
              <a:t>년 행동규범 실천과정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`05</a:t>
            </a:r>
            <a:r>
              <a:rPr kumimoji="1" lang="ko-KR" altLang="en-US" sz="1100">
                <a:ea typeface="바탕" pitchFamily="18" charset="-127"/>
              </a:rPr>
              <a:t>년 </a:t>
            </a:r>
            <a:r>
              <a:rPr kumimoji="1" lang="en-US" altLang="ko-KR" sz="1100">
                <a:ea typeface="바탕" pitchFamily="18" charset="-127"/>
              </a:rPr>
              <a:t>~ P-Project </a:t>
            </a:r>
            <a:r>
              <a:rPr kumimoji="1" lang="ko-KR" altLang="en-US" sz="1100">
                <a:ea typeface="바탕" pitchFamily="18" charset="-127"/>
              </a:rPr>
              <a:t>가동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`06</a:t>
            </a:r>
            <a:r>
              <a:rPr kumimoji="1" lang="ko-KR" altLang="en-US" sz="1100">
                <a:ea typeface="바탕" pitchFamily="18" charset="-127"/>
              </a:rPr>
              <a:t>년 </a:t>
            </a:r>
            <a:r>
              <a:rPr kumimoji="1" lang="en-US" altLang="ko-KR" sz="1100">
                <a:ea typeface="바탕" pitchFamily="18" charset="-127"/>
              </a:rPr>
              <a:t>~ Best School</a:t>
            </a:r>
            <a:r>
              <a:rPr kumimoji="1" lang="ko-KR" altLang="en-US" sz="1100">
                <a:ea typeface="바탕" pitchFamily="18" charset="-127"/>
              </a:rPr>
              <a:t>운영</a:t>
            </a:r>
          </a:p>
          <a:p>
            <a:pPr eaLnBrk="1" latinLnBrk="1" hangingPunct="1"/>
            <a:endParaRPr kumimoji="1" lang="ko-KR" altLang="en-US" sz="400">
              <a:ea typeface="바탕" pitchFamily="18" charset="-127"/>
            </a:endParaRPr>
          </a:p>
          <a:p>
            <a:pPr eaLnBrk="1" latinLnBrk="1" hangingPunct="1">
              <a:buFontTx/>
              <a:buChar char="•"/>
            </a:pPr>
            <a:r>
              <a:rPr kumimoji="1" lang="ko-KR" altLang="en-US" sz="1100">
                <a:ea typeface="바탕" pitchFamily="18" charset="-127"/>
              </a:rPr>
              <a:t> 리더십 역량 강화 교육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Global </a:t>
            </a:r>
            <a:r>
              <a:rPr kumimoji="1" lang="ko-KR" altLang="en-US" sz="1100">
                <a:ea typeface="바탕" pitchFamily="18" charset="-127"/>
              </a:rPr>
              <a:t>핵심인재 및 해외 </a:t>
            </a:r>
            <a:r>
              <a:rPr kumimoji="1" lang="en-US" altLang="ko-KR" sz="1100">
                <a:ea typeface="바탕" pitchFamily="18" charset="-127"/>
              </a:rPr>
              <a:t>AMP</a:t>
            </a:r>
            <a:r>
              <a:rPr kumimoji="1" lang="ko-KR" altLang="en-US" sz="1100">
                <a:ea typeface="바탕" pitchFamily="18" charset="-127"/>
              </a:rPr>
              <a:t>과정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팀장급 </a:t>
            </a:r>
            <a:r>
              <a:rPr kumimoji="1" lang="en-US" altLang="ko-KR" sz="1100">
                <a:ea typeface="바탕" pitchFamily="18" charset="-127"/>
              </a:rPr>
              <a:t>MVP</a:t>
            </a:r>
            <a:r>
              <a:rPr kumimoji="1" lang="ko-KR" altLang="en-US" sz="1100">
                <a:ea typeface="바탕" pitchFamily="18" charset="-127"/>
              </a:rPr>
              <a:t>과정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현장소장 </a:t>
            </a:r>
            <a:r>
              <a:rPr kumimoji="1" lang="en-US" altLang="ko-KR" sz="1100">
                <a:ea typeface="바탕" pitchFamily="18" charset="-127"/>
              </a:rPr>
              <a:t>VIP</a:t>
            </a:r>
            <a:r>
              <a:rPr kumimoji="1" lang="ko-KR" altLang="en-US" sz="1100">
                <a:ea typeface="바탕" pitchFamily="18" charset="-127"/>
              </a:rPr>
              <a:t>과정</a:t>
            </a:r>
          </a:p>
        </p:txBody>
      </p:sp>
      <p:sp>
        <p:nvSpPr>
          <p:cNvPr id="7095319" name="Rectangle 23"/>
          <p:cNvSpPr>
            <a:spLocks noChangeArrowheads="1"/>
          </p:cNvSpPr>
          <p:nvPr/>
        </p:nvSpPr>
        <p:spPr bwMode="auto">
          <a:xfrm>
            <a:off x="6096000" y="4038600"/>
            <a:ext cx="2895600" cy="1676400"/>
          </a:xfrm>
          <a:prstGeom prst="rect">
            <a:avLst/>
          </a:prstGeom>
          <a:solidFill>
            <a:schemeClr val="bg1"/>
          </a:solidFill>
          <a:ln w="9525">
            <a:solidFill>
              <a:srgbClr val="C33C26"/>
            </a:solidFill>
            <a:prstDash val="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latinLnBrk="1" hangingPunct="1">
              <a:buFontTx/>
              <a:buChar char="•"/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강한 조직문화 형성을 위한 활동</a:t>
            </a:r>
            <a:br>
              <a:rPr kumimoji="1" lang="ko-KR" altLang="en-US" sz="1100">
                <a:ea typeface="바탕" pitchFamily="18" charset="-127"/>
              </a:rPr>
            </a:br>
            <a:r>
              <a:rPr kumimoji="1" lang="ko-KR" altLang="en-US" sz="1100">
                <a:ea typeface="바탕" pitchFamily="18" charset="-127"/>
              </a:rPr>
              <a:t>  </a:t>
            </a:r>
            <a:r>
              <a:rPr kumimoji="1" lang="en-US" altLang="ko-KR" sz="1100">
                <a:ea typeface="바탕" pitchFamily="18" charset="-127"/>
              </a:rPr>
              <a:t>- </a:t>
            </a:r>
            <a:r>
              <a:rPr kumimoji="1" lang="ko-KR" altLang="en-US" sz="1100">
                <a:ea typeface="바탕" pitchFamily="18" charset="-127"/>
              </a:rPr>
              <a:t>전 임직원의 영업맨화</a:t>
            </a:r>
          </a:p>
          <a:p>
            <a:pPr eaLnBrk="1" latinLnBrk="1" hangingPunct="1"/>
            <a:r>
              <a:rPr kumimoji="1" lang="ko-KR" altLang="en-US" sz="1100">
                <a:ea typeface="바탕" pitchFamily="18" charset="-127"/>
              </a:rPr>
              <a:t>    </a:t>
            </a:r>
            <a:r>
              <a:rPr kumimoji="1" lang="en-US" altLang="ko-KR" sz="1100">
                <a:ea typeface="바탕" pitchFamily="18" charset="-127"/>
              </a:rPr>
              <a:t>: </a:t>
            </a:r>
            <a:r>
              <a:rPr kumimoji="1" lang="ko-KR" altLang="en-US" sz="1100">
                <a:ea typeface="바탕" pitchFamily="18" charset="-127"/>
              </a:rPr>
              <a:t>영업활동의 평가 반영</a:t>
            </a:r>
            <a:r>
              <a:rPr kumimoji="1" lang="en-US" altLang="ko-KR" sz="1100">
                <a:ea typeface="바탕" pitchFamily="18" charset="-127"/>
              </a:rPr>
              <a:t>(</a:t>
            </a:r>
            <a:r>
              <a:rPr kumimoji="1" lang="ko-KR" altLang="en-US" sz="1100">
                <a:ea typeface="바탕" pitchFamily="18" charset="-127"/>
              </a:rPr>
              <a:t>부</a:t>
            </a:r>
            <a:r>
              <a:rPr kumimoji="1" lang="en-US" altLang="ko-KR" sz="1100">
                <a:ea typeface="바탕" pitchFamily="18" charset="-127"/>
              </a:rPr>
              <a:t>·</a:t>
            </a:r>
            <a:r>
              <a:rPr kumimoji="1" lang="ko-KR" altLang="en-US" sz="1100">
                <a:ea typeface="바탕" pitchFamily="18" charset="-127"/>
              </a:rPr>
              <a:t>차장 이상 전원</a:t>
            </a:r>
            <a:r>
              <a:rPr kumimoji="1" lang="en-US" altLang="ko-KR" sz="1100">
                <a:ea typeface="바탕" pitchFamily="18" charset="-127"/>
              </a:rPr>
              <a:t>)</a:t>
            </a:r>
          </a:p>
          <a:p>
            <a:pPr eaLnBrk="1" latinLnBrk="1" hangingPunct="1"/>
            <a:endParaRPr kumimoji="1" lang="en-US" altLang="ko-KR" sz="400">
              <a:ea typeface="바탕" pitchFamily="18" charset="-127"/>
            </a:endParaRPr>
          </a:p>
          <a:p>
            <a:pPr eaLnBrk="1" latinLnBrk="1" hangingPunct="1">
              <a:buFontTx/>
              <a:buChar char="•"/>
            </a:pPr>
            <a:r>
              <a:rPr kumimoji="1" lang="en-US" altLang="ko-KR" sz="1100">
                <a:ea typeface="바탕" pitchFamily="18" charset="-127"/>
              </a:rPr>
              <a:t> </a:t>
            </a:r>
            <a:r>
              <a:rPr kumimoji="1" lang="ko-KR" altLang="en-US" sz="1100">
                <a:ea typeface="바탕" pitchFamily="18" charset="-127"/>
              </a:rPr>
              <a:t>매년 부</a:t>
            </a:r>
            <a:r>
              <a:rPr kumimoji="1" lang="en-US" altLang="ko-KR" sz="1100">
                <a:ea typeface="바탕" pitchFamily="18" charset="-127"/>
              </a:rPr>
              <a:t>·</a:t>
            </a:r>
            <a:r>
              <a:rPr kumimoji="1" lang="ko-KR" altLang="en-US" sz="1100">
                <a:ea typeface="바탕" pitchFamily="18" charset="-127"/>
              </a:rPr>
              <a:t>차장 이상 리더십 다면 평가 및 </a:t>
            </a:r>
            <a:br>
              <a:rPr kumimoji="1" lang="ko-KR" altLang="en-US" sz="1100">
                <a:ea typeface="바탕" pitchFamily="18" charset="-127"/>
              </a:rPr>
            </a:br>
            <a:r>
              <a:rPr kumimoji="1" lang="ko-KR" altLang="en-US" sz="1100">
                <a:ea typeface="바탕" pitchFamily="18" charset="-127"/>
              </a:rPr>
              <a:t>   </a:t>
            </a:r>
            <a:r>
              <a:rPr kumimoji="1" lang="en-US" altLang="ko-KR" sz="1100">
                <a:ea typeface="바탕" pitchFamily="18" charset="-127"/>
              </a:rPr>
              <a:t>Feedback</a:t>
            </a:r>
          </a:p>
          <a:p>
            <a:pPr eaLnBrk="1" latinLnBrk="1" hangingPunct="1">
              <a:buFontTx/>
              <a:buChar char="•"/>
            </a:pPr>
            <a:endParaRPr kumimoji="1" lang="en-US" altLang="ko-KR" sz="400">
              <a:ea typeface="바탕" pitchFamily="18" charset="-127"/>
            </a:endParaRPr>
          </a:p>
          <a:p>
            <a:pPr eaLnBrk="1" latinLnBrk="1" hangingPunct="1">
              <a:buFontTx/>
              <a:buChar char="•"/>
            </a:pPr>
            <a:r>
              <a:rPr kumimoji="1" lang="en-US" altLang="ko-KR" sz="1100">
                <a:ea typeface="바탕" pitchFamily="18" charset="-127"/>
              </a:rPr>
              <a:t> Succession Plan</a:t>
            </a:r>
            <a:r>
              <a:rPr kumimoji="1" lang="ko-KR" altLang="en-US" sz="1100">
                <a:ea typeface="바탕" pitchFamily="18" charset="-127"/>
              </a:rPr>
              <a:t>에 의거</a:t>
            </a:r>
            <a:r>
              <a:rPr kumimoji="1" lang="en-US" altLang="ko-KR" sz="1100">
                <a:ea typeface="바탕" pitchFamily="18" charset="-127"/>
              </a:rPr>
              <a:t>, </a:t>
            </a:r>
            <a:r>
              <a:rPr kumimoji="1" lang="ko-KR" altLang="en-US" sz="1100">
                <a:ea typeface="바탕" pitchFamily="18" charset="-127"/>
              </a:rPr>
              <a:t>임원 후계자 육성</a:t>
            </a:r>
          </a:p>
        </p:txBody>
      </p:sp>
      <p:sp>
        <p:nvSpPr>
          <p:cNvPr id="7095320" name="Text Box 24"/>
          <p:cNvSpPr txBox="1">
            <a:spLocks noChangeArrowheads="1"/>
          </p:cNvSpPr>
          <p:nvPr/>
        </p:nvSpPr>
        <p:spPr bwMode="auto">
          <a:xfrm>
            <a:off x="7062788" y="114300"/>
            <a:ext cx="2559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ea typeface="바탕" pitchFamily="18" charset="-127"/>
              </a:rPr>
              <a:t>GS</a:t>
            </a:r>
            <a:r>
              <a:rPr kumimoji="1" lang="ko-KR" altLang="en-US" sz="1400">
                <a:ea typeface="바탕" pitchFamily="18" charset="-127"/>
              </a:rPr>
              <a:t>건설의 인재상 및 육성 체계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1444" name="Text Box 4"/>
          <p:cNvSpPr txBox="1">
            <a:spLocks noChangeArrowheads="1"/>
          </p:cNvSpPr>
          <p:nvPr/>
        </p:nvSpPr>
        <p:spPr bwMode="auto">
          <a:xfrm>
            <a:off x="5770563" y="2159000"/>
            <a:ext cx="233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30000"/>
              </a:lnSpc>
            </a:pPr>
            <a:r>
              <a:rPr kumimoji="1" lang="en-US" altLang="ko-KR" sz="1400">
                <a:ea typeface="바탕" pitchFamily="18" charset="-127"/>
              </a:rPr>
              <a:t> 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7101446" name="Text Box 6"/>
          <p:cNvSpPr txBox="1">
            <a:spLocks noChangeArrowheads="1"/>
          </p:cNvSpPr>
          <p:nvPr/>
        </p:nvSpPr>
        <p:spPr bwMode="auto">
          <a:xfrm>
            <a:off x="1314450" y="1450975"/>
            <a:ext cx="185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ko-KR" altLang="en-US" sz="1400" u="sng">
                <a:ea typeface="바탕" pitchFamily="18" charset="-127"/>
              </a:rPr>
              <a:t>경영층의 요구와 대응</a:t>
            </a:r>
          </a:p>
        </p:txBody>
      </p:sp>
      <p:sp>
        <p:nvSpPr>
          <p:cNvPr id="7101447" name="Line 7"/>
          <p:cNvSpPr>
            <a:spLocks noChangeShapeType="1"/>
          </p:cNvSpPr>
          <p:nvPr/>
        </p:nvSpPr>
        <p:spPr bwMode="auto">
          <a:xfrm>
            <a:off x="625475" y="4043363"/>
            <a:ext cx="3398838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48" name="Line 8"/>
          <p:cNvSpPr>
            <a:spLocks noChangeShapeType="1"/>
          </p:cNvSpPr>
          <p:nvPr/>
        </p:nvSpPr>
        <p:spPr bwMode="auto">
          <a:xfrm>
            <a:off x="625475" y="3649663"/>
            <a:ext cx="3398838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49" name="Line 9"/>
          <p:cNvSpPr>
            <a:spLocks noChangeShapeType="1"/>
          </p:cNvSpPr>
          <p:nvPr/>
        </p:nvSpPr>
        <p:spPr bwMode="auto">
          <a:xfrm>
            <a:off x="625475" y="3262313"/>
            <a:ext cx="3398838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0" name="Line 10"/>
          <p:cNvSpPr>
            <a:spLocks noChangeShapeType="1"/>
          </p:cNvSpPr>
          <p:nvPr/>
        </p:nvSpPr>
        <p:spPr bwMode="auto">
          <a:xfrm>
            <a:off x="625475" y="2868613"/>
            <a:ext cx="3398838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1" name="Line 11"/>
          <p:cNvSpPr>
            <a:spLocks noChangeShapeType="1"/>
          </p:cNvSpPr>
          <p:nvPr/>
        </p:nvSpPr>
        <p:spPr bwMode="auto">
          <a:xfrm>
            <a:off x="625475" y="2473325"/>
            <a:ext cx="3398838" cy="15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2" name="Line 12"/>
          <p:cNvSpPr>
            <a:spLocks noChangeShapeType="1"/>
          </p:cNvSpPr>
          <p:nvPr/>
        </p:nvSpPr>
        <p:spPr bwMode="auto">
          <a:xfrm>
            <a:off x="625475" y="2079625"/>
            <a:ext cx="3398838" cy="15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3" name="Rectangle 13"/>
          <p:cNvSpPr>
            <a:spLocks noChangeArrowheads="1"/>
          </p:cNvSpPr>
          <p:nvPr/>
        </p:nvSpPr>
        <p:spPr bwMode="auto">
          <a:xfrm>
            <a:off x="701675" y="4043363"/>
            <a:ext cx="280988" cy="395287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4" name="Rectangle 14"/>
          <p:cNvSpPr>
            <a:spLocks noChangeArrowheads="1"/>
          </p:cNvSpPr>
          <p:nvPr/>
        </p:nvSpPr>
        <p:spPr bwMode="auto">
          <a:xfrm>
            <a:off x="1114425" y="4140200"/>
            <a:ext cx="247650" cy="29845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5" name="Rectangle 15"/>
          <p:cNvSpPr>
            <a:spLocks noChangeArrowheads="1"/>
          </p:cNvSpPr>
          <p:nvPr/>
        </p:nvSpPr>
        <p:spPr bwMode="auto">
          <a:xfrm>
            <a:off x="1527175" y="3649663"/>
            <a:ext cx="342900" cy="788987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6" name="Rectangle 16"/>
          <p:cNvSpPr>
            <a:spLocks noChangeArrowheads="1"/>
          </p:cNvSpPr>
          <p:nvPr/>
        </p:nvSpPr>
        <p:spPr bwMode="auto">
          <a:xfrm>
            <a:off x="1938338" y="2473325"/>
            <a:ext cx="358775" cy="196532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7" name="Rectangle 17"/>
          <p:cNvSpPr>
            <a:spLocks noChangeArrowheads="1"/>
          </p:cNvSpPr>
          <p:nvPr/>
        </p:nvSpPr>
        <p:spPr bwMode="auto">
          <a:xfrm>
            <a:off x="2398713" y="2868613"/>
            <a:ext cx="339725" cy="1570037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8" name="Rectangle 18"/>
          <p:cNvSpPr>
            <a:spLocks noChangeArrowheads="1"/>
          </p:cNvSpPr>
          <p:nvPr/>
        </p:nvSpPr>
        <p:spPr bwMode="auto">
          <a:xfrm>
            <a:off x="2808288" y="3649663"/>
            <a:ext cx="342900" cy="788987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59" name="Rectangle 19"/>
          <p:cNvSpPr>
            <a:spLocks noChangeArrowheads="1"/>
          </p:cNvSpPr>
          <p:nvPr/>
        </p:nvSpPr>
        <p:spPr bwMode="auto">
          <a:xfrm>
            <a:off x="3244850" y="2868613"/>
            <a:ext cx="342900" cy="1570037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0" name="Rectangle 20"/>
          <p:cNvSpPr>
            <a:spLocks noChangeArrowheads="1"/>
          </p:cNvSpPr>
          <p:nvPr/>
        </p:nvSpPr>
        <p:spPr bwMode="auto">
          <a:xfrm>
            <a:off x="3640138" y="3752850"/>
            <a:ext cx="342900" cy="685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1" name="Line 21"/>
          <p:cNvSpPr>
            <a:spLocks noChangeShapeType="1"/>
          </p:cNvSpPr>
          <p:nvPr/>
        </p:nvSpPr>
        <p:spPr bwMode="auto">
          <a:xfrm>
            <a:off x="625475" y="4438650"/>
            <a:ext cx="339883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2" name="Line 22"/>
          <p:cNvSpPr>
            <a:spLocks noChangeShapeType="1"/>
          </p:cNvSpPr>
          <p:nvPr/>
        </p:nvSpPr>
        <p:spPr bwMode="auto">
          <a:xfrm flipV="1">
            <a:off x="625475" y="4405313"/>
            <a:ext cx="1588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3" name="Line 23"/>
          <p:cNvSpPr>
            <a:spLocks noChangeShapeType="1"/>
          </p:cNvSpPr>
          <p:nvPr/>
        </p:nvSpPr>
        <p:spPr bwMode="auto">
          <a:xfrm flipV="1">
            <a:off x="1049338" y="4405313"/>
            <a:ext cx="1587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4" name="Line 24"/>
          <p:cNvSpPr>
            <a:spLocks noChangeShapeType="1"/>
          </p:cNvSpPr>
          <p:nvPr/>
        </p:nvSpPr>
        <p:spPr bwMode="auto">
          <a:xfrm flipV="1">
            <a:off x="1897063" y="4405313"/>
            <a:ext cx="1587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5" name="Line 25"/>
          <p:cNvSpPr>
            <a:spLocks noChangeShapeType="1"/>
          </p:cNvSpPr>
          <p:nvPr/>
        </p:nvSpPr>
        <p:spPr bwMode="auto">
          <a:xfrm flipV="1">
            <a:off x="2752725" y="4405313"/>
            <a:ext cx="3175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6" name="Line 26"/>
          <p:cNvSpPr>
            <a:spLocks noChangeShapeType="1"/>
          </p:cNvSpPr>
          <p:nvPr/>
        </p:nvSpPr>
        <p:spPr bwMode="auto">
          <a:xfrm flipV="1">
            <a:off x="3176588" y="4405313"/>
            <a:ext cx="1587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7" name="Line 27"/>
          <p:cNvSpPr>
            <a:spLocks noChangeShapeType="1"/>
          </p:cNvSpPr>
          <p:nvPr/>
        </p:nvSpPr>
        <p:spPr bwMode="auto">
          <a:xfrm flipV="1">
            <a:off x="3602038" y="4405313"/>
            <a:ext cx="1587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8" name="Line 28"/>
          <p:cNvSpPr>
            <a:spLocks noChangeShapeType="1"/>
          </p:cNvSpPr>
          <p:nvPr/>
        </p:nvSpPr>
        <p:spPr bwMode="auto">
          <a:xfrm flipV="1">
            <a:off x="4024313" y="4405313"/>
            <a:ext cx="1587" cy="33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01469" name="Rectangle 29"/>
          <p:cNvSpPr>
            <a:spLocks noChangeArrowheads="1"/>
          </p:cNvSpPr>
          <p:nvPr/>
        </p:nvSpPr>
        <p:spPr bwMode="auto">
          <a:xfrm>
            <a:off x="619125" y="1984375"/>
            <a:ext cx="338455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70" name="Text Box 30"/>
          <p:cNvSpPr txBox="1">
            <a:spLocks noChangeArrowheads="1"/>
          </p:cNvSpPr>
          <p:nvPr/>
        </p:nvSpPr>
        <p:spPr bwMode="auto">
          <a:xfrm>
            <a:off x="601663" y="4575175"/>
            <a:ext cx="925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개인</a:t>
            </a:r>
            <a:r>
              <a:rPr kumimoji="1" lang="en-US" altLang="ko-KR">
                <a:ea typeface="바탕" pitchFamily="18" charset="-127"/>
              </a:rPr>
              <a:t>/</a:t>
            </a:r>
            <a:r>
              <a:rPr kumimoji="1" lang="ko-KR" altLang="en-US">
                <a:ea typeface="바탕" pitchFamily="18" charset="-127"/>
              </a:rPr>
              <a:t>조직 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역량향상</a:t>
            </a:r>
          </a:p>
        </p:txBody>
      </p:sp>
      <p:sp>
        <p:nvSpPr>
          <p:cNvPr id="7101471" name="Text Box 31"/>
          <p:cNvSpPr txBox="1">
            <a:spLocks noChangeArrowheads="1"/>
          </p:cNvSpPr>
          <p:nvPr/>
        </p:nvSpPr>
        <p:spPr bwMode="auto">
          <a:xfrm>
            <a:off x="1452563" y="4498975"/>
            <a:ext cx="9255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교육   과정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과정   개발 확보</a:t>
            </a:r>
          </a:p>
        </p:txBody>
      </p:sp>
      <p:sp>
        <p:nvSpPr>
          <p:cNvPr id="7101472" name="Text Box 32"/>
          <p:cNvSpPr txBox="1">
            <a:spLocks noChangeArrowheads="1"/>
          </p:cNvSpPr>
          <p:nvPr/>
        </p:nvSpPr>
        <p:spPr bwMode="auto">
          <a:xfrm>
            <a:off x="2335213" y="4575175"/>
            <a:ext cx="59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교육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실시</a:t>
            </a:r>
          </a:p>
        </p:txBody>
      </p:sp>
      <p:sp>
        <p:nvSpPr>
          <p:cNvPr id="7101473" name="Text Box 33"/>
          <p:cNvSpPr txBox="1">
            <a:spLocks noChangeArrowheads="1"/>
          </p:cNvSpPr>
          <p:nvPr/>
        </p:nvSpPr>
        <p:spPr bwMode="auto">
          <a:xfrm>
            <a:off x="2682875" y="4422775"/>
            <a:ext cx="66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현업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문제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해결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지원</a:t>
            </a:r>
          </a:p>
        </p:txBody>
      </p:sp>
      <p:sp>
        <p:nvSpPr>
          <p:cNvPr id="7101474" name="Text Box 34"/>
          <p:cNvSpPr txBox="1">
            <a:spLocks noChangeArrowheads="1"/>
          </p:cNvSpPr>
          <p:nvPr/>
        </p:nvSpPr>
        <p:spPr bwMode="auto">
          <a:xfrm>
            <a:off x="3160713" y="4535488"/>
            <a:ext cx="6778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프로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그램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관리</a:t>
            </a:r>
          </a:p>
        </p:txBody>
      </p:sp>
      <p:sp>
        <p:nvSpPr>
          <p:cNvPr id="7101475" name="Text Box 35"/>
          <p:cNvSpPr txBox="1">
            <a:spLocks noChangeArrowheads="1"/>
          </p:cNvSpPr>
          <p:nvPr/>
        </p:nvSpPr>
        <p:spPr bwMode="auto">
          <a:xfrm>
            <a:off x="3573463" y="4535488"/>
            <a:ext cx="59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효과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측정</a:t>
            </a:r>
          </a:p>
        </p:txBody>
      </p:sp>
      <p:sp>
        <p:nvSpPr>
          <p:cNvPr id="7101476" name="Rectangle 36"/>
          <p:cNvSpPr>
            <a:spLocks noChangeArrowheads="1"/>
          </p:cNvSpPr>
          <p:nvPr/>
        </p:nvSpPr>
        <p:spPr bwMode="auto">
          <a:xfrm>
            <a:off x="619125" y="5337175"/>
            <a:ext cx="4953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77" name="Text Box 37"/>
          <p:cNvSpPr txBox="1">
            <a:spLocks noChangeArrowheads="1"/>
          </p:cNvSpPr>
          <p:nvPr/>
        </p:nvSpPr>
        <p:spPr bwMode="auto">
          <a:xfrm>
            <a:off x="1120775" y="5287963"/>
            <a:ext cx="1122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기존자원 투입</a:t>
            </a:r>
          </a:p>
        </p:txBody>
      </p:sp>
      <p:sp>
        <p:nvSpPr>
          <p:cNvPr id="7101478" name="Oval 38"/>
          <p:cNvSpPr>
            <a:spLocks noChangeArrowheads="1"/>
          </p:cNvSpPr>
          <p:nvPr/>
        </p:nvSpPr>
        <p:spPr bwMode="auto">
          <a:xfrm>
            <a:off x="371475" y="2441575"/>
            <a:ext cx="495300" cy="457200"/>
          </a:xfrm>
          <a:prstGeom prst="ellips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79" name="Oval 39"/>
          <p:cNvSpPr>
            <a:spLocks noChangeArrowheads="1"/>
          </p:cNvSpPr>
          <p:nvPr/>
        </p:nvSpPr>
        <p:spPr bwMode="auto">
          <a:xfrm>
            <a:off x="2682875" y="2365375"/>
            <a:ext cx="495300" cy="457200"/>
          </a:xfrm>
          <a:prstGeom prst="ellips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80" name="Oval 40"/>
          <p:cNvSpPr>
            <a:spLocks noChangeArrowheads="1"/>
          </p:cNvSpPr>
          <p:nvPr/>
        </p:nvSpPr>
        <p:spPr bwMode="auto">
          <a:xfrm>
            <a:off x="3756025" y="2822575"/>
            <a:ext cx="495300" cy="457200"/>
          </a:xfrm>
          <a:prstGeom prst="ellips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81" name="Line 41"/>
          <p:cNvSpPr>
            <a:spLocks noChangeShapeType="1"/>
          </p:cNvSpPr>
          <p:nvPr/>
        </p:nvSpPr>
        <p:spPr bwMode="auto">
          <a:xfrm>
            <a:off x="2435225" y="5413375"/>
            <a:ext cx="4127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82" name="Text Box 42"/>
          <p:cNvSpPr txBox="1">
            <a:spLocks noChangeArrowheads="1"/>
          </p:cNvSpPr>
          <p:nvPr/>
        </p:nvSpPr>
        <p:spPr bwMode="auto">
          <a:xfrm>
            <a:off x="2930525" y="5257800"/>
            <a:ext cx="142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경영층이 </a:t>
            </a:r>
          </a:p>
          <a:p>
            <a:pPr eaLnBrk="1" latinLnBrk="1" hangingPunct="1"/>
            <a:r>
              <a:rPr kumimoji="1" lang="ko-KR" altLang="en-US">
                <a:ea typeface="바탕" pitchFamily="18" charset="-127"/>
              </a:rPr>
              <a:t>요구하는 부가가치</a:t>
            </a:r>
          </a:p>
        </p:txBody>
      </p:sp>
      <p:sp>
        <p:nvSpPr>
          <p:cNvPr id="7101483" name="Text Box 43"/>
          <p:cNvSpPr txBox="1">
            <a:spLocks noChangeArrowheads="1"/>
          </p:cNvSpPr>
          <p:nvPr/>
        </p:nvSpPr>
        <p:spPr bwMode="auto">
          <a:xfrm>
            <a:off x="165100" y="6175375"/>
            <a:ext cx="4932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000" b="0">
                <a:ea typeface="바탕" pitchFamily="18" charset="-127"/>
              </a:rPr>
              <a:t>☞</a:t>
            </a:r>
            <a:r>
              <a:rPr kumimoji="1" lang="ko-KR" altLang="en-US" sz="1000" b="0">
                <a:ea typeface="바탕" pitchFamily="18" charset="-127"/>
              </a:rPr>
              <a:t>＊’</a:t>
            </a:r>
            <a:r>
              <a:rPr kumimoji="1" lang="en-US" altLang="ko-KR" sz="1000" b="0">
                <a:ea typeface="바탕" pitchFamily="18" charset="-127"/>
              </a:rPr>
              <a:t>Camel Diagrame’ Running Training Like a Business David Van Adelsberg. 1999</a:t>
            </a:r>
          </a:p>
        </p:txBody>
      </p:sp>
      <p:sp>
        <p:nvSpPr>
          <p:cNvPr id="7101484" name="Freeform 44"/>
          <p:cNvSpPr>
            <a:spLocks/>
          </p:cNvSpPr>
          <p:nvPr/>
        </p:nvSpPr>
        <p:spPr bwMode="auto">
          <a:xfrm>
            <a:off x="619125" y="2555875"/>
            <a:ext cx="3384550" cy="177800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864" y="936"/>
              </a:cxn>
              <a:cxn ang="0">
                <a:pos x="1344" y="24"/>
              </a:cxn>
              <a:cxn ang="0">
                <a:pos x="1632" y="1080"/>
              </a:cxn>
              <a:cxn ang="0">
                <a:pos x="1968" y="264"/>
              </a:cxn>
            </a:cxnLst>
            <a:rect l="0" t="0" r="r" b="b"/>
            <a:pathLst>
              <a:path w="1968" h="1120">
                <a:moveTo>
                  <a:pt x="0" y="24"/>
                </a:moveTo>
                <a:cubicBezTo>
                  <a:pt x="320" y="480"/>
                  <a:pt x="640" y="936"/>
                  <a:pt x="864" y="936"/>
                </a:cubicBezTo>
                <a:cubicBezTo>
                  <a:pt x="1088" y="936"/>
                  <a:pt x="1216" y="0"/>
                  <a:pt x="1344" y="24"/>
                </a:cubicBezTo>
                <a:cubicBezTo>
                  <a:pt x="1472" y="48"/>
                  <a:pt x="1528" y="1040"/>
                  <a:pt x="1632" y="1080"/>
                </a:cubicBezTo>
                <a:cubicBezTo>
                  <a:pt x="1736" y="1120"/>
                  <a:pt x="1912" y="408"/>
                  <a:pt x="1968" y="264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1485" name="Text Box 45"/>
          <p:cNvSpPr txBox="1">
            <a:spLocks noChangeArrowheads="1"/>
          </p:cNvSpPr>
          <p:nvPr/>
        </p:nvSpPr>
        <p:spPr bwMode="auto">
          <a:xfrm>
            <a:off x="247650" y="638175"/>
            <a:ext cx="93138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400">
                <a:ea typeface="바탕체" pitchFamily="17" charset="-127"/>
              </a:rPr>
              <a:t>지금까지의 </a:t>
            </a:r>
            <a:r>
              <a:rPr kumimoji="1" lang="en-US" altLang="ko-KR" sz="1400">
                <a:ea typeface="바탕체" pitchFamily="17" charset="-127"/>
              </a:rPr>
              <a:t>HRD</a:t>
            </a:r>
            <a:r>
              <a:rPr kumimoji="1" lang="ko-KR" altLang="en-US" sz="1400">
                <a:ea typeface="바탕체" pitchFamily="17" charset="-127"/>
              </a:rPr>
              <a:t>는 경영층의 요구와 사업적 요구에 대응하기보다는 과정개발 및 운영 중심의 인적자원 개발이라는 한정된 영역에서 안주하여 왔음</a:t>
            </a:r>
            <a:r>
              <a:rPr kumimoji="1" lang="en-US" altLang="ko-KR" sz="1400">
                <a:ea typeface="바탕체" pitchFamily="17" charset="-127"/>
              </a:rPr>
              <a:t>.</a:t>
            </a:r>
          </a:p>
        </p:txBody>
      </p:sp>
      <p:sp>
        <p:nvSpPr>
          <p:cNvPr id="7101486" name="Line 46"/>
          <p:cNvSpPr>
            <a:spLocks noChangeShapeType="1"/>
          </p:cNvSpPr>
          <p:nvPr/>
        </p:nvSpPr>
        <p:spPr bwMode="auto">
          <a:xfrm flipV="1">
            <a:off x="1444625" y="1997075"/>
            <a:ext cx="0" cy="31877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1487" name="Line 47"/>
          <p:cNvSpPr>
            <a:spLocks noChangeShapeType="1"/>
          </p:cNvSpPr>
          <p:nvPr/>
        </p:nvSpPr>
        <p:spPr bwMode="auto">
          <a:xfrm flipV="1">
            <a:off x="2352675" y="1984375"/>
            <a:ext cx="0" cy="32004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1488" name="Line 48"/>
          <p:cNvSpPr>
            <a:spLocks noChangeShapeType="1"/>
          </p:cNvSpPr>
          <p:nvPr/>
        </p:nvSpPr>
        <p:spPr bwMode="auto">
          <a:xfrm>
            <a:off x="252413" y="6067425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1489" name="Line 49"/>
          <p:cNvSpPr>
            <a:spLocks noChangeShapeType="1"/>
          </p:cNvSpPr>
          <p:nvPr/>
        </p:nvSpPr>
        <p:spPr bwMode="auto">
          <a:xfrm flipV="1">
            <a:off x="3205163" y="1984375"/>
            <a:ext cx="0" cy="32004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1490" name="Text Box 50"/>
          <p:cNvSpPr txBox="1">
            <a:spLocks noChangeArrowheads="1"/>
          </p:cNvSpPr>
          <p:nvPr/>
        </p:nvSpPr>
        <p:spPr bwMode="auto">
          <a:xfrm>
            <a:off x="6999288" y="1450975"/>
            <a:ext cx="892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u="sng">
                <a:ea typeface="바탕" pitchFamily="18" charset="-127"/>
              </a:rPr>
              <a:t>Solution</a:t>
            </a:r>
          </a:p>
        </p:txBody>
      </p:sp>
      <p:sp>
        <p:nvSpPr>
          <p:cNvPr id="7101491" name="AutoShape 51"/>
          <p:cNvSpPr>
            <a:spLocks noChangeArrowheads="1"/>
          </p:cNvSpPr>
          <p:nvPr/>
        </p:nvSpPr>
        <p:spPr bwMode="auto">
          <a:xfrm rot="16200000" flipV="1">
            <a:off x="3876675" y="3343275"/>
            <a:ext cx="2057400" cy="304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chemeClr val="tx1">
                  <a:gamma/>
                  <a:tint val="0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01495" name="Picture 55" descr="MPj031559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0225" y="2181225"/>
            <a:ext cx="3657600" cy="2609850"/>
          </a:xfrm>
          <a:prstGeom prst="rect">
            <a:avLst/>
          </a:prstGeom>
          <a:noFill/>
        </p:spPr>
      </p:pic>
      <p:sp>
        <p:nvSpPr>
          <p:cNvPr id="7101498" name="Text Box 58"/>
          <p:cNvSpPr txBox="1">
            <a:spLocks noChangeArrowheads="1"/>
          </p:cNvSpPr>
          <p:nvPr/>
        </p:nvSpPr>
        <p:spPr bwMode="auto">
          <a:xfrm>
            <a:off x="6505575" y="182563"/>
            <a:ext cx="3143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ea typeface="바탕" pitchFamily="18" charset="-127"/>
              </a:rPr>
              <a:t>HRD</a:t>
            </a:r>
            <a:r>
              <a:rPr kumimoji="1" lang="ko-KR" altLang="en-US" sz="1400">
                <a:ea typeface="바탕" pitchFamily="18" charset="-127"/>
              </a:rPr>
              <a:t>파트의 </a:t>
            </a:r>
            <a:r>
              <a:rPr kumimoji="1" lang="en-US" altLang="ko-KR" sz="1400">
                <a:ea typeface="바탕" pitchFamily="18" charset="-127"/>
              </a:rPr>
              <a:t>Biz Partnership</a:t>
            </a:r>
            <a:r>
              <a:rPr kumimoji="1" lang="ko-KR" altLang="en-US" sz="1400">
                <a:ea typeface="바탕" pitchFamily="18" charset="-127"/>
              </a:rPr>
              <a:t>확보방안</a:t>
            </a:r>
          </a:p>
        </p:txBody>
      </p:sp>
      <p:sp>
        <p:nvSpPr>
          <p:cNvPr id="7101499" name="Text Box 59"/>
          <p:cNvSpPr txBox="1">
            <a:spLocks noChangeArrowheads="1"/>
          </p:cNvSpPr>
          <p:nvPr/>
        </p:nvSpPr>
        <p:spPr bwMode="auto">
          <a:xfrm>
            <a:off x="261938" y="114300"/>
            <a:ext cx="2376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1. HRD Issue</a:t>
            </a:r>
            <a:r>
              <a:rPr kumimoji="1" lang="ko-KR" altLang="en-US" sz="1600">
                <a:ea typeface="바탕" pitchFamily="18" charset="-127"/>
              </a:rPr>
              <a:t>와 </a:t>
            </a:r>
            <a:r>
              <a:rPr kumimoji="1" lang="en-US" altLang="ko-KR" sz="1600">
                <a:ea typeface="바탕" pitchFamily="18" charset="-127"/>
              </a:rPr>
              <a:t>GS</a:t>
            </a:r>
            <a:r>
              <a:rPr kumimoji="1" lang="ko-KR" altLang="en-US" sz="1600">
                <a:ea typeface="바탕" pitchFamily="18" charset="-127"/>
              </a:rPr>
              <a:t>건설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22" name="Rectangle 2"/>
          <p:cNvSpPr>
            <a:spLocks noChangeArrowheads="1"/>
          </p:cNvSpPr>
          <p:nvPr/>
        </p:nvSpPr>
        <p:spPr bwMode="auto">
          <a:xfrm>
            <a:off x="3968750" y="1595438"/>
            <a:ext cx="2625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 sz="1400">
                <a:solidFill>
                  <a:srgbClr val="000000"/>
                </a:solidFill>
                <a:ea typeface="바탕" pitchFamily="18" charset="-127"/>
              </a:rPr>
              <a:t>『</a:t>
            </a:r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건설 </a:t>
            </a:r>
            <a:r>
              <a:rPr kumimoji="1" lang="en-US" altLang="ko-KR" sz="1400">
                <a:solidFill>
                  <a:srgbClr val="000000"/>
                </a:solidFill>
                <a:ea typeface="바탕" pitchFamily="18" charset="-127"/>
              </a:rPr>
              <a:t>Academy』 </a:t>
            </a:r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전체상</a:t>
            </a:r>
            <a:r>
              <a:rPr kumimoji="1" lang="en-US" altLang="ko-KR" sz="1400">
                <a:solidFill>
                  <a:srgbClr val="000000"/>
                </a:solidFill>
                <a:ea typeface="바탕" pitchFamily="18" charset="-127"/>
              </a:rPr>
              <a:t>(</a:t>
            </a:r>
            <a:r>
              <a:rPr kumimoji="1" lang="ko-KR" altLang="en-US" sz="1400">
                <a:solidFill>
                  <a:schemeClr val="folHlink"/>
                </a:solidFill>
                <a:ea typeface="바탕" pitchFamily="18" charset="-127"/>
              </a:rPr>
              <a:t>예상</a:t>
            </a:r>
            <a:r>
              <a:rPr kumimoji="1" lang="en-US" altLang="ko-KR" sz="1400">
                <a:solidFill>
                  <a:srgbClr val="000000"/>
                </a:solidFill>
                <a:ea typeface="바탕" pitchFamily="18" charset="-127"/>
              </a:rPr>
              <a:t>) </a:t>
            </a:r>
            <a:endParaRPr kumimoji="1" lang="en-US" altLang="ko-KR" sz="1400">
              <a:ea typeface="바탕" pitchFamily="18" charset="-127"/>
            </a:endParaRPr>
          </a:p>
        </p:txBody>
      </p:sp>
      <p:sp>
        <p:nvSpPr>
          <p:cNvPr id="7096323" name="Line 3"/>
          <p:cNvSpPr>
            <a:spLocks noChangeShapeType="1"/>
          </p:cNvSpPr>
          <p:nvPr/>
        </p:nvSpPr>
        <p:spPr bwMode="gray">
          <a:xfrm>
            <a:off x="3522663" y="1854200"/>
            <a:ext cx="3030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096324" name="Rectangle 4"/>
          <p:cNvSpPr>
            <a:spLocks noChangeArrowheads="1"/>
          </p:cNvSpPr>
          <p:nvPr/>
        </p:nvSpPr>
        <p:spPr bwMode="auto">
          <a:xfrm>
            <a:off x="271463" y="620713"/>
            <a:ext cx="94678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latinLnBrk="1">
              <a:lnSpc>
                <a:spcPct val="120000"/>
              </a:lnSpc>
            </a:pP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起業家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(Entrepreneur) 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육성을 지향하는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GS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건설 교육의 전체 체계를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『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건설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Academy』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로 명명하고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, 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직무능력향상을 </a:t>
            </a:r>
          </a:p>
          <a:p>
            <a:pPr marL="342900" indent="-342900" latinLnBrk="1">
              <a:lnSpc>
                <a:spcPct val="120000"/>
              </a:lnSpc>
            </a:pP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위한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Best School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과 경영능력 향상을 위한 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First School</a:t>
            </a:r>
            <a:r>
              <a:rPr kumimoji="1" lang="ko-KR" altLang="en-US" sz="1400">
                <a:latin typeface="굴림" pitchFamily="50" charset="-127"/>
                <a:ea typeface="바탕" pitchFamily="18" charset="-127"/>
              </a:rPr>
              <a:t>을 그 근간으로 함</a:t>
            </a:r>
            <a:r>
              <a:rPr kumimoji="1" lang="en-US" altLang="ko-KR" sz="1400">
                <a:latin typeface="굴림" pitchFamily="50" charset="-127"/>
                <a:ea typeface="바탕" pitchFamily="18" charset="-127"/>
              </a:rPr>
              <a:t>. </a:t>
            </a:r>
          </a:p>
        </p:txBody>
      </p:sp>
      <p:sp>
        <p:nvSpPr>
          <p:cNvPr id="7096325" name="Rectangle 5"/>
          <p:cNvSpPr>
            <a:spLocks noChangeArrowheads="1"/>
          </p:cNvSpPr>
          <p:nvPr/>
        </p:nvSpPr>
        <p:spPr bwMode="auto">
          <a:xfrm>
            <a:off x="5832475" y="3513138"/>
            <a:ext cx="1514475" cy="1292225"/>
          </a:xfrm>
          <a:prstGeom prst="rect">
            <a:avLst/>
          </a:prstGeom>
          <a:solidFill>
            <a:srgbClr val="808080"/>
          </a:solidFill>
          <a:ln w="2540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chemeClr val="bg1"/>
                </a:solidFill>
                <a:ea typeface="바탕체" pitchFamily="17" charset="-127"/>
              </a:rPr>
              <a:t>First School </a:t>
            </a:r>
          </a:p>
          <a:p>
            <a:pPr algn="ctr"/>
            <a:r>
              <a:rPr lang="en-US" altLang="ko-KR" sz="1400">
                <a:solidFill>
                  <a:schemeClr val="bg1"/>
                </a:solidFill>
                <a:ea typeface="바탕체" pitchFamily="17" charset="-127"/>
              </a:rPr>
              <a:t> (</a:t>
            </a:r>
            <a:r>
              <a:rPr lang="ko-KR" altLang="en-US" sz="1400">
                <a:solidFill>
                  <a:schemeClr val="bg1"/>
                </a:solidFill>
                <a:ea typeface="바탕체" pitchFamily="17" charset="-127"/>
              </a:rPr>
              <a:t>경영 교육체계</a:t>
            </a:r>
            <a:r>
              <a:rPr lang="en-US" altLang="ko-KR" sz="1400">
                <a:solidFill>
                  <a:schemeClr val="bg1"/>
                </a:solidFill>
                <a:ea typeface="바탕체" pitchFamily="17" charset="-127"/>
              </a:rPr>
              <a:t>)</a:t>
            </a:r>
          </a:p>
        </p:txBody>
      </p:sp>
      <p:sp>
        <p:nvSpPr>
          <p:cNvPr id="7096326" name="Rectangle 6"/>
          <p:cNvSpPr>
            <a:spLocks noChangeArrowheads="1"/>
          </p:cNvSpPr>
          <p:nvPr/>
        </p:nvSpPr>
        <p:spPr bwMode="auto">
          <a:xfrm>
            <a:off x="2635250" y="3513138"/>
            <a:ext cx="1514475" cy="1292225"/>
          </a:xfrm>
          <a:prstGeom prst="rect">
            <a:avLst/>
          </a:prstGeom>
          <a:solidFill>
            <a:srgbClr val="808080"/>
          </a:solidFill>
          <a:ln w="2540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1" lang="en-US" altLang="ko-KR" sz="1400">
                <a:solidFill>
                  <a:schemeClr val="bg1"/>
                </a:solidFill>
                <a:ea typeface="바탕체" pitchFamily="17" charset="-127"/>
              </a:rPr>
              <a:t>Best School</a:t>
            </a:r>
          </a:p>
          <a:p>
            <a:pPr algn="ctr"/>
            <a:r>
              <a:rPr kumimoji="1" lang="en-US" altLang="ko-KR" sz="1400">
                <a:solidFill>
                  <a:schemeClr val="bg1"/>
                </a:solidFill>
                <a:ea typeface="바탕체" pitchFamily="17" charset="-127"/>
              </a:rPr>
              <a:t>(</a:t>
            </a:r>
            <a:r>
              <a:rPr kumimoji="1" lang="ko-KR" altLang="en-US" sz="1400">
                <a:solidFill>
                  <a:schemeClr val="bg1"/>
                </a:solidFill>
                <a:ea typeface="바탕체" pitchFamily="17" charset="-127"/>
              </a:rPr>
              <a:t>직무 교육체계</a:t>
            </a:r>
            <a:r>
              <a:rPr kumimoji="1" lang="en-US" altLang="ko-KR" sz="1400">
                <a:solidFill>
                  <a:schemeClr val="bg1"/>
                </a:solidFill>
                <a:ea typeface="바탕체" pitchFamily="17" charset="-127"/>
              </a:rPr>
              <a:t>)</a:t>
            </a:r>
          </a:p>
        </p:txBody>
      </p:sp>
      <p:sp>
        <p:nvSpPr>
          <p:cNvPr id="7096327" name="Rectangle 7"/>
          <p:cNvSpPr>
            <a:spLocks noChangeArrowheads="1"/>
          </p:cNvSpPr>
          <p:nvPr/>
        </p:nvSpPr>
        <p:spPr bwMode="auto">
          <a:xfrm>
            <a:off x="5811838" y="3208338"/>
            <a:ext cx="1554162" cy="300037"/>
          </a:xfrm>
          <a:prstGeom prst="rect">
            <a:avLst/>
          </a:prstGeom>
          <a:solidFill>
            <a:schemeClr val="bg1"/>
          </a:solidFill>
          <a:ln w="1905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</a:rPr>
              <a:t>경영능력 향상</a:t>
            </a:r>
          </a:p>
        </p:txBody>
      </p:sp>
      <p:sp>
        <p:nvSpPr>
          <p:cNvPr id="7096328" name="Rectangle 8"/>
          <p:cNvSpPr>
            <a:spLocks noChangeArrowheads="1"/>
          </p:cNvSpPr>
          <p:nvPr/>
        </p:nvSpPr>
        <p:spPr bwMode="auto">
          <a:xfrm>
            <a:off x="2617788" y="3208338"/>
            <a:ext cx="1550987" cy="300037"/>
          </a:xfrm>
          <a:prstGeom prst="rect">
            <a:avLst/>
          </a:prstGeom>
          <a:solidFill>
            <a:schemeClr val="bg1"/>
          </a:solidFill>
          <a:ln w="1905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</a:rPr>
              <a:t>직무능력 향상</a:t>
            </a:r>
          </a:p>
        </p:txBody>
      </p:sp>
      <p:sp>
        <p:nvSpPr>
          <p:cNvPr id="7096329" name="Freeform 9"/>
          <p:cNvSpPr>
            <a:spLocks/>
          </p:cNvSpPr>
          <p:nvPr/>
        </p:nvSpPr>
        <p:spPr bwMode="auto">
          <a:xfrm>
            <a:off x="2436813" y="2197100"/>
            <a:ext cx="5068887" cy="527050"/>
          </a:xfrm>
          <a:custGeom>
            <a:avLst/>
            <a:gdLst/>
            <a:ahLst/>
            <a:cxnLst>
              <a:cxn ang="0">
                <a:pos x="0" y="769"/>
              </a:cxn>
              <a:cxn ang="0">
                <a:pos x="2904" y="769"/>
              </a:cxn>
              <a:cxn ang="0">
                <a:pos x="1455" y="0"/>
              </a:cxn>
              <a:cxn ang="0">
                <a:pos x="0" y="769"/>
              </a:cxn>
            </a:cxnLst>
            <a:rect l="0" t="0" r="r" b="b"/>
            <a:pathLst>
              <a:path w="2905" h="770">
                <a:moveTo>
                  <a:pt x="0" y="769"/>
                </a:moveTo>
                <a:lnTo>
                  <a:pt x="2904" y="769"/>
                </a:lnTo>
                <a:lnTo>
                  <a:pt x="1455" y="0"/>
                </a:lnTo>
                <a:lnTo>
                  <a:pt x="0" y="769"/>
                </a:lnTo>
              </a:path>
            </a:pathLst>
          </a:custGeom>
          <a:solidFill>
            <a:srgbClr val="808080"/>
          </a:solidFill>
          <a:ln w="25400" cap="flat" cmpd="sng">
            <a:solidFill>
              <a:srgbClr val="333333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096330" name="Rectangle 10"/>
          <p:cNvSpPr>
            <a:spLocks noChangeArrowheads="1"/>
          </p:cNvSpPr>
          <p:nvPr/>
        </p:nvSpPr>
        <p:spPr bwMode="auto">
          <a:xfrm>
            <a:off x="2633663" y="4870450"/>
            <a:ext cx="4708525" cy="288925"/>
          </a:xfrm>
          <a:prstGeom prst="rect">
            <a:avLst/>
          </a:prstGeom>
          <a:solidFill>
            <a:srgbClr val="EAEAEA"/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</a:rPr>
              <a:t>신입사원 </a:t>
            </a:r>
            <a:r>
              <a:rPr kumimoji="1" lang="en-US" altLang="ko-KR">
                <a:ea typeface="바탕체" pitchFamily="17" charset="-127"/>
              </a:rPr>
              <a:t>/ </a:t>
            </a:r>
            <a:r>
              <a:rPr kumimoji="1" lang="ko-KR" altLang="en-US">
                <a:ea typeface="바탕체" pitchFamily="17" charset="-127"/>
              </a:rPr>
              <a:t>경력사원 교육 </a:t>
            </a:r>
          </a:p>
        </p:txBody>
      </p:sp>
      <p:sp>
        <p:nvSpPr>
          <p:cNvPr id="7096331" name="Rectangle 11"/>
          <p:cNvSpPr>
            <a:spLocks noChangeArrowheads="1"/>
          </p:cNvSpPr>
          <p:nvPr/>
        </p:nvSpPr>
        <p:spPr bwMode="auto">
          <a:xfrm>
            <a:off x="2524125" y="2771775"/>
            <a:ext cx="4902200" cy="381000"/>
          </a:xfrm>
          <a:prstGeom prst="rect">
            <a:avLst/>
          </a:prstGeom>
          <a:solidFill>
            <a:srgbClr val="EAEAEA"/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</a:rPr>
              <a:t>임원 교육체계 </a:t>
            </a:r>
          </a:p>
        </p:txBody>
      </p:sp>
      <p:sp>
        <p:nvSpPr>
          <p:cNvPr id="7096332" name="Text Box 12"/>
          <p:cNvSpPr txBox="1">
            <a:spLocks noChangeArrowheads="1"/>
          </p:cNvSpPr>
          <p:nvPr/>
        </p:nvSpPr>
        <p:spPr bwMode="auto">
          <a:xfrm>
            <a:off x="3692525" y="2422525"/>
            <a:ext cx="2541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300">
                <a:solidFill>
                  <a:schemeClr val="bg1"/>
                </a:solidFill>
                <a:ea typeface="바탕체" pitchFamily="17" charset="-127"/>
              </a:rPr>
              <a:t>GS</a:t>
            </a:r>
            <a:r>
              <a:rPr kumimoji="1" lang="ko-KR" altLang="en-US" sz="1300">
                <a:solidFill>
                  <a:schemeClr val="bg1"/>
                </a:solidFill>
                <a:ea typeface="바탕체" pitchFamily="17" charset="-127"/>
              </a:rPr>
              <a:t>건설을 이끌 </a:t>
            </a:r>
            <a:r>
              <a:rPr kumimoji="1" lang="en-US" altLang="ko-KR" sz="1300">
                <a:solidFill>
                  <a:schemeClr val="bg1"/>
                </a:solidFill>
                <a:ea typeface="바탕체" pitchFamily="17" charset="-127"/>
              </a:rPr>
              <a:t>『</a:t>
            </a:r>
            <a:r>
              <a:rPr kumimoji="1" lang="ko-KR" altLang="en-US" sz="1300">
                <a:solidFill>
                  <a:schemeClr val="bg1"/>
                </a:solidFill>
                <a:ea typeface="바탕체" pitchFamily="17" charset="-127"/>
              </a:rPr>
              <a:t>起業家</a:t>
            </a:r>
            <a:r>
              <a:rPr kumimoji="1" lang="en-US" altLang="ko-KR" sz="1300">
                <a:solidFill>
                  <a:schemeClr val="bg1"/>
                </a:solidFill>
                <a:ea typeface="바탕체" pitchFamily="17" charset="-127"/>
              </a:rPr>
              <a:t>』</a:t>
            </a:r>
            <a:r>
              <a:rPr kumimoji="1" lang="ko-KR" altLang="en-US" sz="1300">
                <a:solidFill>
                  <a:schemeClr val="bg1"/>
                </a:solidFill>
                <a:ea typeface="바탕체" pitchFamily="17" charset="-127"/>
              </a:rPr>
              <a:t>육성 </a:t>
            </a:r>
          </a:p>
        </p:txBody>
      </p:sp>
      <p:sp>
        <p:nvSpPr>
          <p:cNvPr id="7096333" name="Text Box 13"/>
          <p:cNvSpPr txBox="1">
            <a:spLocks noChangeArrowheads="1"/>
          </p:cNvSpPr>
          <p:nvPr/>
        </p:nvSpPr>
        <p:spPr bwMode="auto">
          <a:xfrm>
            <a:off x="271463" y="195263"/>
            <a:ext cx="2733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2. GS</a:t>
            </a:r>
            <a:r>
              <a:rPr kumimoji="1" lang="ko-KR" altLang="en-US" sz="1600">
                <a:ea typeface="바탕" pitchFamily="18" charset="-127"/>
              </a:rPr>
              <a:t>건설 교육체계 전체상  </a:t>
            </a:r>
            <a:endParaRPr lang="ko-KR" altLang="en-US" sz="1600">
              <a:ea typeface="바탕" pitchFamily="18" charset="-127"/>
            </a:endParaRPr>
          </a:p>
        </p:txBody>
      </p:sp>
      <p:grpSp>
        <p:nvGrpSpPr>
          <p:cNvPr id="7096334" name="Group 14"/>
          <p:cNvGrpSpPr>
            <a:grpSpLocks/>
          </p:cNvGrpSpPr>
          <p:nvPr/>
        </p:nvGrpSpPr>
        <p:grpSpPr bwMode="auto">
          <a:xfrm>
            <a:off x="406400" y="3225800"/>
            <a:ext cx="2019300" cy="1625600"/>
            <a:chOff x="256" y="2032"/>
            <a:chExt cx="1272" cy="1024"/>
          </a:xfrm>
        </p:grpSpPr>
        <p:sp>
          <p:nvSpPr>
            <p:cNvPr id="7096335" name="AutoShape 15"/>
            <p:cNvSpPr>
              <a:spLocks noChangeArrowheads="1"/>
            </p:cNvSpPr>
            <p:nvPr/>
          </p:nvSpPr>
          <p:spPr bwMode="auto">
            <a:xfrm>
              <a:off x="256" y="2032"/>
              <a:ext cx="1272" cy="1024"/>
            </a:xfrm>
            <a:prstGeom prst="wedgeRectCallout">
              <a:avLst>
                <a:gd name="adj1" fmla="val 65486"/>
                <a:gd name="adj2" fmla="val -23926"/>
              </a:avLst>
            </a:prstGeom>
            <a:solidFill>
              <a:schemeClr val="bg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/>
              <a:endParaRPr lang="ko-KR" altLang="ko-KR">
                <a:ea typeface="바탕체" pitchFamily="17" charset="-127"/>
              </a:endParaRPr>
            </a:p>
          </p:txBody>
        </p:sp>
        <p:sp>
          <p:nvSpPr>
            <p:cNvPr id="7096336" name="AutoShape 16"/>
            <p:cNvSpPr>
              <a:spLocks noChangeArrowheads="1"/>
            </p:cNvSpPr>
            <p:nvPr/>
          </p:nvSpPr>
          <p:spPr bwMode="auto">
            <a:xfrm>
              <a:off x="308" y="2288"/>
              <a:ext cx="1168" cy="168"/>
            </a:xfrm>
            <a:prstGeom prst="bevel">
              <a:avLst>
                <a:gd name="adj" fmla="val 0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차장 직무교육과정 </a:t>
              </a:r>
              <a:r>
                <a:rPr lang="en-US" altLang="ko-KR">
                  <a:ea typeface="바탕체" pitchFamily="17" charset="-127"/>
                </a:rPr>
                <a:t>(5</a:t>
              </a:r>
              <a:r>
                <a:rPr lang="ko-KR" altLang="en-US">
                  <a:ea typeface="바탕체" pitchFamily="17" charset="-127"/>
                </a:rPr>
                <a:t>개</a:t>
              </a:r>
              <a:r>
                <a:rPr lang="en-US" altLang="ko-KR">
                  <a:ea typeface="바탕체" pitchFamily="17" charset="-127"/>
                </a:rPr>
                <a:t>)</a:t>
              </a:r>
            </a:p>
          </p:txBody>
        </p:sp>
        <p:sp>
          <p:nvSpPr>
            <p:cNvPr id="7096337" name="AutoShape 17"/>
            <p:cNvSpPr>
              <a:spLocks noChangeArrowheads="1"/>
            </p:cNvSpPr>
            <p:nvPr/>
          </p:nvSpPr>
          <p:spPr bwMode="auto">
            <a:xfrm>
              <a:off x="308" y="2472"/>
              <a:ext cx="1168" cy="168"/>
            </a:xfrm>
            <a:prstGeom prst="bevel">
              <a:avLst>
                <a:gd name="adj" fmla="val 0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과장 직무교육과정 </a:t>
              </a:r>
              <a:r>
                <a:rPr lang="en-US" altLang="ko-KR">
                  <a:ea typeface="바탕체" pitchFamily="17" charset="-127"/>
                </a:rPr>
                <a:t>(6</a:t>
              </a:r>
              <a:r>
                <a:rPr lang="ko-KR" altLang="en-US">
                  <a:ea typeface="바탕체" pitchFamily="17" charset="-127"/>
                </a:rPr>
                <a:t>개</a:t>
              </a:r>
              <a:r>
                <a:rPr lang="en-US" altLang="ko-KR">
                  <a:ea typeface="바탕체" pitchFamily="17" charset="-127"/>
                </a:rPr>
                <a:t>)</a:t>
              </a:r>
            </a:p>
          </p:txBody>
        </p:sp>
        <p:sp>
          <p:nvSpPr>
            <p:cNvPr id="7096338" name="AutoShape 18"/>
            <p:cNvSpPr>
              <a:spLocks noChangeArrowheads="1"/>
            </p:cNvSpPr>
            <p:nvPr/>
          </p:nvSpPr>
          <p:spPr bwMode="auto">
            <a:xfrm>
              <a:off x="308" y="2656"/>
              <a:ext cx="1168" cy="168"/>
            </a:xfrm>
            <a:prstGeom prst="bevel">
              <a:avLst>
                <a:gd name="adj" fmla="val 0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대리 직무교육과정 </a:t>
              </a:r>
              <a:r>
                <a:rPr lang="en-US" altLang="ko-KR">
                  <a:ea typeface="바탕체" pitchFamily="17" charset="-127"/>
                </a:rPr>
                <a:t>(6</a:t>
              </a:r>
              <a:r>
                <a:rPr lang="ko-KR" altLang="en-US">
                  <a:ea typeface="바탕체" pitchFamily="17" charset="-127"/>
                </a:rPr>
                <a:t>개</a:t>
              </a:r>
              <a:r>
                <a:rPr lang="en-US" altLang="ko-KR">
                  <a:ea typeface="바탕체" pitchFamily="17" charset="-127"/>
                </a:rPr>
                <a:t>)</a:t>
              </a:r>
            </a:p>
          </p:txBody>
        </p:sp>
        <p:sp>
          <p:nvSpPr>
            <p:cNvPr id="7096339" name="AutoShape 19"/>
            <p:cNvSpPr>
              <a:spLocks noChangeArrowheads="1"/>
            </p:cNvSpPr>
            <p:nvPr/>
          </p:nvSpPr>
          <p:spPr bwMode="auto">
            <a:xfrm>
              <a:off x="308" y="2840"/>
              <a:ext cx="1168" cy="168"/>
            </a:xfrm>
            <a:prstGeom prst="bevel">
              <a:avLst>
                <a:gd name="adj" fmla="val 0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사원 직무교육과정 </a:t>
              </a:r>
              <a:r>
                <a:rPr lang="en-US" altLang="ko-KR">
                  <a:ea typeface="바탕체" pitchFamily="17" charset="-127"/>
                </a:rPr>
                <a:t>(8</a:t>
              </a:r>
              <a:r>
                <a:rPr lang="ko-KR" altLang="en-US">
                  <a:ea typeface="바탕체" pitchFamily="17" charset="-127"/>
                </a:rPr>
                <a:t>개</a:t>
              </a:r>
              <a:r>
                <a:rPr lang="en-US" altLang="ko-KR">
                  <a:ea typeface="바탕체" pitchFamily="17" charset="-127"/>
                </a:rPr>
                <a:t>)</a:t>
              </a:r>
            </a:p>
          </p:txBody>
        </p:sp>
        <p:sp>
          <p:nvSpPr>
            <p:cNvPr id="7096340" name="AutoShape 20"/>
            <p:cNvSpPr>
              <a:spLocks noChangeArrowheads="1"/>
            </p:cNvSpPr>
            <p:nvPr/>
          </p:nvSpPr>
          <p:spPr bwMode="auto">
            <a:xfrm>
              <a:off x="316" y="2072"/>
              <a:ext cx="278" cy="196"/>
            </a:xfrm>
            <a:prstGeom prst="homePlate">
              <a:avLst>
                <a:gd name="adj" fmla="val 16613"/>
              </a:avLst>
            </a:prstGeom>
            <a:solidFill>
              <a:srgbClr val="FFFFFF"/>
            </a:solidFill>
            <a:ln w="12700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1" latinLnBrk="1" hangingPunct="1"/>
              <a:r>
                <a:rPr kumimoji="1" lang="ko-KR" altLang="en-US">
                  <a:ea typeface="바탕체" pitchFamily="17" charset="-127"/>
                </a:rPr>
                <a:t>영업</a:t>
              </a:r>
            </a:p>
          </p:txBody>
        </p:sp>
        <p:sp>
          <p:nvSpPr>
            <p:cNvPr id="7096341" name="AutoShape 21"/>
            <p:cNvSpPr>
              <a:spLocks noChangeArrowheads="1"/>
            </p:cNvSpPr>
            <p:nvPr/>
          </p:nvSpPr>
          <p:spPr bwMode="auto">
            <a:xfrm>
              <a:off x="604" y="2074"/>
              <a:ext cx="283" cy="195"/>
            </a:xfrm>
            <a:prstGeom prst="homePlate">
              <a:avLst>
                <a:gd name="adj" fmla="val 13848"/>
              </a:avLst>
            </a:prstGeom>
            <a:solidFill>
              <a:srgbClr val="FFFFFF"/>
            </a:solidFill>
            <a:ln w="12700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1" latinLnBrk="1" hangingPunct="1"/>
              <a:r>
                <a:rPr kumimoji="1" lang="ko-KR" altLang="en-US">
                  <a:ea typeface="바탕체" pitchFamily="17" charset="-127"/>
                </a:rPr>
                <a:t>설계</a:t>
              </a:r>
            </a:p>
          </p:txBody>
        </p:sp>
        <p:sp>
          <p:nvSpPr>
            <p:cNvPr id="7096342" name="AutoShape 22"/>
            <p:cNvSpPr>
              <a:spLocks noChangeArrowheads="1"/>
            </p:cNvSpPr>
            <p:nvPr/>
          </p:nvSpPr>
          <p:spPr bwMode="auto">
            <a:xfrm>
              <a:off x="896" y="2074"/>
              <a:ext cx="283" cy="195"/>
            </a:xfrm>
            <a:prstGeom prst="homePlate">
              <a:avLst>
                <a:gd name="adj" fmla="val 15427"/>
              </a:avLst>
            </a:prstGeom>
            <a:solidFill>
              <a:srgbClr val="FFFFFF"/>
            </a:solidFill>
            <a:ln w="12700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1" latinLnBrk="1" hangingPunct="1"/>
              <a:r>
                <a:rPr kumimoji="1" lang="ko-KR" altLang="en-US">
                  <a:ea typeface="바탕체" pitchFamily="17" charset="-127"/>
                </a:rPr>
                <a:t>시공</a:t>
              </a:r>
            </a:p>
          </p:txBody>
        </p:sp>
        <p:sp>
          <p:nvSpPr>
            <p:cNvPr id="7096343" name="AutoShape 23"/>
            <p:cNvSpPr>
              <a:spLocks noChangeArrowheads="1"/>
            </p:cNvSpPr>
            <p:nvPr/>
          </p:nvSpPr>
          <p:spPr bwMode="auto">
            <a:xfrm>
              <a:off x="1193" y="2074"/>
              <a:ext cx="283" cy="195"/>
            </a:xfrm>
            <a:prstGeom prst="homePlate">
              <a:avLst>
                <a:gd name="adj" fmla="val 22958"/>
              </a:avLst>
            </a:prstGeom>
            <a:solidFill>
              <a:srgbClr val="FFFFFF"/>
            </a:solidFill>
            <a:ln w="12700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1" latinLnBrk="1" hangingPunct="1"/>
              <a:r>
                <a:rPr kumimoji="1" lang="ko-KR" altLang="en-US">
                  <a:ea typeface="바탕체" pitchFamily="17" charset="-127"/>
                </a:rPr>
                <a:t>운영</a:t>
              </a:r>
            </a:p>
          </p:txBody>
        </p:sp>
      </p:grpSp>
      <p:grpSp>
        <p:nvGrpSpPr>
          <p:cNvPr id="7096344" name="Group 24"/>
          <p:cNvGrpSpPr>
            <a:grpSpLocks/>
          </p:cNvGrpSpPr>
          <p:nvPr/>
        </p:nvGrpSpPr>
        <p:grpSpPr bwMode="auto">
          <a:xfrm>
            <a:off x="7467600" y="3200400"/>
            <a:ext cx="1917700" cy="1587500"/>
            <a:chOff x="4704" y="2016"/>
            <a:chExt cx="1208" cy="1000"/>
          </a:xfrm>
        </p:grpSpPr>
        <p:sp>
          <p:nvSpPr>
            <p:cNvPr id="7096345" name="AutoShape 25"/>
            <p:cNvSpPr>
              <a:spLocks noChangeArrowheads="1"/>
            </p:cNvSpPr>
            <p:nvPr/>
          </p:nvSpPr>
          <p:spPr bwMode="auto">
            <a:xfrm flipH="1">
              <a:off x="4704" y="2016"/>
              <a:ext cx="1208" cy="1000"/>
            </a:xfrm>
            <a:prstGeom prst="wedgeRectCallout">
              <a:avLst>
                <a:gd name="adj1" fmla="val 64319"/>
                <a:gd name="adj2" fmla="val -20204"/>
              </a:avLst>
            </a:prstGeom>
            <a:solidFill>
              <a:schemeClr val="bg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/>
              <a:endParaRPr lang="ko-KR" altLang="ko-KR">
                <a:ea typeface="바탕체" pitchFamily="17" charset="-127"/>
              </a:endParaRPr>
            </a:p>
          </p:txBody>
        </p:sp>
        <p:sp>
          <p:nvSpPr>
            <p:cNvPr id="7096346" name="AutoShape 26"/>
            <p:cNvSpPr>
              <a:spLocks noChangeArrowheads="1"/>
            </p:cNvSpPr>
            <p:nvPr/>
          </p:nvSpPr>
          <p:spPr bwMode="auto">
            <a:xfrm>
              <a:off x="4772" y="2060"/>
              <a:ext cx="1080" cy="168"/>
            </a:xfrm>
            <a:prstGeom prst="bevel">
              <a:avLst>
                <a:gd name="adj" fmla="val 0"/>
              </a:avLst>
            </a:prstGeom>
            <a:solidFill>
              <a:srgbClr val="E0CD5E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차세대 경영자 과정</a:t>
              </a:r>
            </a:p>
          </p:txBody>
        </p:sp>
        <p:sp>
          <p:nvSpPr>
            <p:cNvPr id="7096347" name="AutoShape 27"/>
            <p:cNvSpPr>
              <a:spLocks noChangeArrowheads="1"/>
            </p:cNvSpPr>
            <p:nvPr/>
          </p:nvSpPr>
          <p:spPr bwMode="auto">
            <a:xfrm>
              <a:off x="4772" y="2256"/>
              <a:ext cx="1080" cy="161"/>
            </a:xfrm>
            <a:prstGeom prst="bevel">
              <a:avLst>
                <a:gd name="adj" fmla="val 0"/>
              </a:avLst>
            </a:prstGeom>
            <a:solidFill>
              <a:srgbClr val="E0CD5E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예비 경영자 과정</a:t>
              </a:r>
            </a:p>
          </p:txBody>
        </p:sp>
        <p:sp>
          <p:nvSpPr>
            <p:cNvPr id="7096348" name="AutoShape 28"/>
            <p:cNvSpPr>
              <a:spLocks noChangeArrowheads="1"/>
            </p:cNvSpPr>
            <p:nvPr/>
          </p:nvSpPr>
          <p:spPr bwMode="auto">
            <a:xfrm>
              <a:off x="4772" y="2444"/>
              <a:ext cx="1080" cy="161"/>
            </a:xfrm>
            <a:prstGeom prst="bevel">
              <a:avLst>
                <a:gd name="adj" fmla="val 0"/>
              </a:avLst>
            </a:prstGeom>
            <a:solidFill>
              <a:srgbClr val="E0CD5E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신임부장 과정</a:t>
              </a:r>
            </a:p>
          </p:txBody>
        </p:sp>
        <p:sp>
          <p:nvSpPr>
            <p:cNvPr id="7096349" name="AutoShape 29"/>
            <p:cNvSpPr>
              <a:spLocks noChangeArrowheads="1"/>
            </p:cNvSpPr>
            <p:nvPr/>
          </p:nvSpPr>
          <p:spPr bwMode="auto">
            <a:xfrm>
              <a:off x="4772" y="2624"/>
              <a:ext cx="1080" cy="168"/>
            </a:xfrm>
            <a:prstGeom prst="bevel">
              <a:avLst>
                <a:gd name="adj" fmla="val 0"/>
              </a:avLst>
            </a:prstGeom>
            <a:solidFill>
              <a:srgbClr val="E0CD5E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신임과장 과정</a:t>
              </a:r>
            </a:p>
          </p:txBody>
        </p:sp>
        <p:sp>
          <p:nvSpPr>
            <p:cNvPr id="7096350" name="AutoShape 30"/>
            <p:cNvSpPr>
              <a:spLocks noChangeArrowheads="1"/>
            </p:cNvSpPr>
            <p:nvPr/>
          </p:nvSpPr>
          <p:spPr bwMode="auto">
            <a:xfrm>
              <a:off x="4772" y="2808"/>
              <a:ext cx="1080" cy="172"/>
            </a:xfrm>
            <a:prstGeom prst="bevel">
              <a:avLst>
                <a:gd name="adj" fmla="val 0"/>
              </a:avLst>
            </a:prstGeom>
            <a:solidFill>
              <a:srgbClr val="E0CD5E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>
                  <a:ea typeface="바탕체" pitchFamily="17" charset="-127"/>
                </a:rPr>
                <a:t>신임대리 과정</a:t>
              </a:r>
            </a:p>
          </p:txBody>
        </p:sp>
      </p:grpSp>
      <p:sp>
        <p:nvSpPr>
          <p:cNvPr id="7096351" name="Rectangle 31"/>
          <p:cNvSpPr>
            <a:spLocks noChangeArrowheads="1"/>
          </p:cNvSpPr>
          <p:nvPr/>
        </p:nvSpPr>
        <p:spPr bwMode="auto">
          <a:xfrm>
            <a:off x="2298700" y="5226050"/>
            <a:ext cx="5308600" cy="577850"/>
          </a:xfrm>
          <a:prstGeom prst="rect">
            <a:avLst/>
          </a:prstGeom>
          <a:solidFill>
            <a:srgbClr val="969696"/>
          </a:solidFill>
          <a:ln w="1905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096352" name="Rectangle 32"/>
          <p:cNvSpPr>
            <a:spLocks noChangeArrowheads="1"/>
          </p:cNvSpPr>
          <p:nvPr/>
        </p:nvSpPr>
        <p:spPr bwMode="auto">
          <a:xfrm>
            <a:off x="5183188" y="5370513"/>
            <a:ext cx="2171700" cy="288925"/>
          </a:xfrm>
          <a:prstGeom prst="rect">
            <a:avLst/>
          </a:prstGeom>
          <a:solidFill>
            <a:srgbClr val="6CAC5D"/>
          </a:solidFill>
          <a:ln w="1905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</a:rPr>
              <a:t>교육관리 </a:t>
            </a:r>
            <a:r>
              <a:rPr kumimoji="1" lang="en-US" altLang="ko-KR">
                <a:ea typeface="바탕체" pitchFamily="17" charset="-127"/>
              </a:rPr>
              <a:t>System</a:t>
            </a:r>
          </a:p>
        </p:txBody>
      </p:sp>
      <p:sp>
        <p:nvSpPr>
          <p:cNvPr id="7096353" name="Rectangle 33"/>
          <p:cNvSpPr>
            <a:spLocks noChangeArrowheads="1"/>
          </p:cNvSpPr>
          <p:nvPr/>
        </p:nvSpPr>
        <p:spPr bwMode="auto">
          <a:xfrm>
            <a:off x="2544763" y="5370513"/>
            <a:ext cx="2560637" cy="288925"/>
          </a:xfrm>
          <a:prstGeom prst="rect">
            <a:avLst/>
          </a:prstGeom>
          <a:solidFill>
            <a:srgbClr val="6CAC5D"/>
          </a:solidFill>
          <a:ln w="1905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ko-KR" altLang="en-US">
                <a:ea typeface="바탕체" pitchFamily="17" charset="-127"/>
                <a:sym typeface="Wingdings" pitchFamily="2" charset="2"/>
              </a:rPr>
              <a:t>교육제도 </a:t>
            </a:r>
          </a:p>
        </p:txBody>
      </p:sp>
      <p:sp>
        <p:nvSpPr>
          <p:cNvPr id="7096354" name="Rectangle 34"/>
          <p:cNvSpPr>
            <a:spLocks noChangeArrowheads="1"/>
          </p:cNvSpPr>
          <p:nvPr/>
        </p:nvSpPr>
        <p:spPr bwMode="auto">
          <a:xfrm>
            <a:off x="4232275" y="3221038"/>
            <a:ext cx="373063" cy="1584325"/>
          </a:xfrm>
          <a:prstGeom prst="rect">
            <a:avLst/>
          </a:prstGeom>
          <a:solidFill>
            <a:srgbClr val="EAEAEA"/>
          </a:solidFill>
          <a:ln w="2540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ea typeface="바탕체" pitchFamily="17" charset="-127"/>
              </a:rPr>
              <a:t>조</a:t>
            </a:r>
          </a:p>
          <a:p>
            <a:pPr algn="ctr"/>
            <a:r>
              <a:rPr lang="ko-KR" altLang="en-US">
                <a:ea typeface="바탕체" pitchFamily="17" charset="-127"/>
              </a:rPr>
              <a:t>직</a:t>
            </a:r>
          </a:p>
          <a:p>
            <a:pPr algn="ctr"/>
            <a:r>
              <a:rPr lang="ko-KR" altLang="en-US">
                <a:ea typeface="바탕체" pitchFamily="17" charset="-127"/>
              </a:rPr>
              <a:t>문</a:t>
            </a:r>
          </a:p>
          <a:p>
            <a:pPr algn="ctr"/>
            <a:r>
              <a:rPr lang="ko-KR" altLang="en-US">
                <a:ea typeface="바탕체" pitchFamily="17" charset="-127"/>
              </a:rPr>
              <a:t>화</a:t>
            </a:r>
          </a:p>
          <a:p>
            <a:pPr algn="ctr"/>
            <a:endParaRPr lang="en-US" altLang="ko-KR">
              <a:ea typeface="바탕체" pitchFamily="17" charset="-127"/>
            </a:endParaRPr>
          </a:p>
        </p:txBody>
      </p:sp>
      <p:sp>
        <p:nvSpPr>
          <p:cNvPr id="7096355" name="Rectangle 35"/>
          <p:cNvSpPr>
            <a:spLocks noChangeArrowheads="1"/>
          </p:cNvSpPr>
          <p:nvPr/>
        </p:nvSpPr>
        <p:spPr bwMode="auto">
          <a:xfrm>
            <a:off x="4613275" y="3221038"/>
            <a:ext cx="373063" cy="1584325"/>
          </a:xfrm>
          <a:prstGeom prst="rect">
            <a:avLst/>
          </a:prstGeom>
          <a:solidFill>
            <a:srgbClr val="EAEAEA"/>
          </a:solidFill>
          <a:ln w="2540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ea typeface="바탕체" pitchFamily="17" charset="-127"/>
              </a:rPr>
              <a:t>기</a:t>
            </a:r>
          </a:p>
          <a:p>
            <a:pPr algn="ctr"/>
            <a:endParaRPr lang="ko-KR" altLang="en-US">
              <a:ea typeface="바탕체" pitchFamily="17" charset="-127"/>
            </a:endParaRPr>
          </a:p>
          <a:p>
            <a:pPr algn="ctr"/>
            <a:r>
              <a:rPr lang="ko-KR" altLang="en-US">
                <a:ea typeface="바탕체" pitchFamily="17" charset="-127"/>
              </a:rPr>
              <a:t>타</a:t>
            </a:r>
          </a:p>
          <a:p>
            <a:pPr algn="ctr"/>
            <a:endParaRPr lang="ko-KR" altLang="en-US">
              <a:ea typeface="바탕체" pitchFamily="17" charset="-127"/>
            </a:endParaRPr>
          </a:p>
          <a:p>
            <a:pPr algn="ctr"/>
            <a:endParaRPr lang="en-US" altLang="ko-KR">
              <a:ea typeface="바탕체" pitchFamily="17" charset="-127"/>
            </a:endParaRPr>
          </a:p>
        </p:txBody>
      </p:sp>
      <p:sp>
        <p:nvSpPr>
          <p:cNvPr id="7096356" name="Rectangle 36"/>
          <p:cNvSpPr>
            <a:spLocks noChangeArrowheads="1"/>
          </p:cNvSpPr>
          <p:nvPr/>
        </p:nvSpPr>
        <p:spPr bwMode="auto">
          <a:xfrm>
            <a:off x="4994275" y="3221038"/>
            <a:ext cx="373063" cy="1584325"/>
          </a:xfrm>
          <a:prstGeom prst="rect">
            <a:avLst/>
          </a:prstGeom>
          <a:solidFill>
            <a:srgbClr val="EAEAEA"/>
          </a:solidFill>
          <a:ln w="2540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ko-KR">
                <a:ea typeface="바탕체" pitchFamily="17" charset="-127"/>
              </a:rPr>
              <a:t>G</a:t>
            </a:r>
          </a:p>
          <a:p>
            <a:pPr algn="ctr"/>
            <a:r>
              <a:rPr lang="en-US" altLang="ko-KR">
                <a:ea typeface="바탕체" pitchFamily="17" charset="-127"/>
              </a:rPr>
              <a:t>L</a:t>
            </a:r>
          </a:p>
          <a:p>
            <a:pPr algn="ctr"/>
            <a:r>
              <a:rPr lang="en-US" altLang="ko-KR">
                <a:ea typeface="바탕체" pitchFamily="17" charset="-127"/>
              </a:rPr>
              <a:t>O</a:t>
            </a:r>
          </a:p>
          <a:p>
            <a:pPr algn="ctr"/>
            <a:r>
              <a:rPr lang="en-US" altLang="ko-KR">
                <a:ea typeface="바탕체" pitchFamily="17" charset="-127"/>
              </a:rPr>
              <a:t>B</a:t>
            </a:r>
          </a:p>
          <a:p>
            <a:pPr algn="ctr"/>
            <a:r>
              <a:rPr lang="en-US" altLang="ko-KR">
                <a:ea typeface="바탕체" pitchFamily="17" charset="-127"/>
              </a:rPr>
              <a:t>A</a:t>
            </a:r>
          </a:p>
          <a:p>
            <a:pPr algn="ctr"/>
            <a:r>
              <a:rPr lang="en-US" altLang="ko-KR">
                <a:ea typeface="바탕체" pitchFamily="17" charset="-127"/>
              </a:rPr>
              <a:t>L</a:t>
            </a:r>
          </a:p>
        </p:txBody>
      </p:sp>
      <p:sp>
        <p:nvSpPr>
          <p:cNvPr id="7096357" name="Rectangle 37"/>
          <p:cNvSpPr>
            <a:spLocks noChangeArrowheads="1"/>
          </p:cNvSpPr>
          <p:nvPr/>
        </p:nvSpPr>
        <p:spPr bwMode="auto">
          <a:xfrm>
            <a:off x="5376863" y="3221038"/>
            <a:ext cx="371475" cy="1584325"/>
          </a:xfrm>
          <a:prstGeom prst="rect">
            <a:avLst/>
          </a:prstGeom>
          <a:solidFill>
            <a:srgbClr val="EAEAEA"/>
          </a:solidFill>
          <a:ln w="25400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ko-KR" altLang="en-US">
                <a:ea typeface="바탕체" pitchFamily="17" charset="-127"/>
              </a:rPr>
              <a:t>전</a:t>
            </a:r>
          </a:p>
          <a:p>
            <a:pPr algn="ctr"/>
            <a:r>
              <a:rPr lang="ko-KR" altLang="en-US">
                <a:ea typeface="바탕체" pitchFamily="17" charset="-127"/>
              </a:rPr>
              <a:t>문</a:t>
            </a:r>
          </a:p>
          <a:p>
            <a:pPr algn="ctr"/>
            <a:r>
              <a:rPr lang="ko-KR" altLang="en-US">
                <a:ea typeface="바탕체" pitchFamily="17" charset="-127"/>
              </a:rPr>
              <a:t>가</a:t>
            </a:r>
          </a:p>
          <a:p>
            <a:pPr algn="ctr"/>
            <a:r>
              <a:rPr lang="ko-KR" altLang="en-US">
                <a:ea typeface="바탕체" pitchFamily="17" charset="-127"/>
              </a:rPr>
              <a:t>육</a:t>
            </a:r>
          </a:p>
          <a:p>
            <a:pPr algn="ctr"/>
            <a:r>
              <a:rPr lang="ko-KR" altLang="en-US">
                <a:ea typeface="바탕체" pitchFamily="17" charset="-127"/>
              </a:rPr>
              <a:t>성</a:t>
            </a:r>
          </a:p>
        </p:txBody>
      </p:sp>
      <p:sp>
        <p:nvSpPr>
          <p:cNvPr id="7096362" name="Text Box 42"/>
          <p:cNvSpPr txBox="1">
            <a:spLocks noChangeArrowheads="1"/>
          </p:cNvSpPr>
          <p:nvPr/>
        </p:nvSpPr>
        <p:spPr bwMode="auto">
          <a:xfrm>
            <a:off x="8153400" y="1549400"/>
            <a:ext cx="600075" cy="2444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ko-KR" altLang="en-US" sz="1600">
                <a:solidFill>
                  <a:srgbClr val="C33C26"/>
                </a:solidFill>
                <a:ea typeface="바탕" pitchFamily="18" charset="-127"/>
              </a:rPr>
              <a:t>例示的</a:t>
            </a:r>
          </a:p>
        </p:txBody>
      </p:sp>
      <p:sp>
        <p:nvSpPr>
          <p:cNvPr id="7096363" name="Line 43"/>
          <p:cNvSpPr>
            <a:spLocks noChangeShapeType="1"/>
          </p:cNvSpPr>
          <p:nvPr/>
        </p:nvSpPr>
        <p:spPr bwMode="auto">
          <a:xfrm>
            <a:off x="8121650" y="1528763"/>
            <a:ext cx="62388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096364" name="Line 44"/>
          <p:cNvSpPr>
            <a:spLocks noChangeShapeType="1"/>
          </p:cNvSpPr>
          <p:nvPr/>
        </p:nvSpPr>
        <p:spPr bwMode="auto">
          <a:xfrm>
            <a:off x="8121650" y="1844675"/>
            <a:ext cx="67151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2466" name="Rectangle 2"/>
          <p:cNvSpPr>
            <a:spLocks noChangeArrowheads="1"/>
          </p:cNvSpPr>
          <p:nvPr/>
        </p:nvSpPr>
        <p:spPr bwMode="auto">
          <a:xfrm>
            <a:off x="993775" y="854075"/>
            <a:ext cx="7926388" cy="4962525"/>
          </a:xfrm>
          <a:prstGeom prst="rect">
            <a:avLst/>
          </a:prstGeom>
          <a:noFill/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2467" name="Line 3"/>
          <p:cNvSpPr>
            <a:spLocks noChangeShapeType="1"/>
          </p:cNvSpPr>
          <p:nvPr/>
        </p:nvSpPr>
        <p:spPr bwMode="auto">
          <a:xfrm>
            <a:off x="993775" y="3235325"/>
            <a:ext cx="7942263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2468" name="Line 4"/>
          <p:cNvSpPr>
            <a:spLocks noChangeShapeType="1"/>
          </p:cNvSpPr>
          <p:nvPr/>
        </p:nvSpPr>
        <p:spPr bwMode="auto">
          <a:xfrm>
            <a:off x="1501775" y="4267200"/>
            <a:ext cx="73802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2469" name="Text Box 5"/>
          <p:cNvSpPr txBox="1">
            <a:spLocks noChangeArrowheads="1"/>
          </p:cNvSpPr>
          <p:nvPr/>
        </p:nvSpPr>
        <p:spPr bwMode="auto">
          <a:xfrm>
            <a:off x="1022350" y="4130675"/>
            <a:ext cx="3857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600">
                <a:ea typeface="바탕체" pitchFamily="17" charset="-127"/>
              </a:rPr>
              <a:t>Ⅳ</a:t>
            </a:r>
          </a:p>
        </p:txBody>
      </p:sp>
      <p:grpSp>
        <p:nvGrpSpPr>
          <p:cNvPr id="7102470" name="Group 6"/>
          <p:cNvGrpSpPr>
            <a:grpSpLocks/>
          </p:cNvGrpSpPr>
          <p:nvPr/>
        </p:nvGrpSpPr>
        <p:grpSpPr bwMode="auto">
          <a:xfrm>
            <a:off x="1493838" y="866775"/>
            <a:ext cx="6121400" cy="4949825"/>
            <a:chOff x="1069" y="1096"/>
            <a:chExt cx="3856" cy="2520"/>
          </a:xfrm>
        </p:grpSpPr>
        <p:sp>
          <p:nvSpPr>
            <p:cNvPr id="7102471" name="Line 7"/>
            <p:cNvSpPr>
              <a:spLocks noChangeShapeType="1"/>
            </p:cNvSpPr>
            <p:nvPr/>
          </p:nvSpPr>
          <p:spPr bwMode="auto">
            <a:xfrm>
              <a:off x="1069" y="1096"/>
              <a:ext cx="0" cy="252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2472" name="Line 8"/>
            <p:cNvSpPr>
              <a:spLocks noChangeShapeType="1"/>
            </p:cNvSpPr>
            <p:nvPr/>
          </p:nvSpPr>
          <p:spPr bwMode="auto">
            <a:xfrm>
              <a:off x="2753" y="1096"/>
              <a:ext cx="0" cy="2504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2473" name="Line 9"/>
            <p:cNvSpPr>
              <a:spLocks noChangeShapeType="1"/>
            </p:cNvSpPr>
            <p:nvPr/>
          </p:nvSpPr>
          <p:spPr bwMode="auto">
            <a:xfrm>
              <a:off x="1909" y="1104"/>
              <a:ext cx="0" cy="2504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2474" name="Line 10"/>
            <p:cNvSpPr>
              <a:spLocks noChangeShapeType="1"/>
            </p:cNvSpPr>
            <p:nvPr/>
          </p:nvSpPr>
          <p:spPr bwMode="auto">
            <a:xfrm>
              <a:off x="3461" y="1096"/>
              <a:ext cx="0" cy="2504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2475" name="Line 11"/>
            <p:cNvSpPr>
              <a:spLocks noChangeShapeType="1"/>
            </p:cNvSpPr>
            <p:nvPr/>
          </p:nvSpPr>
          <p:spPr bwMode="auto">
            <a:xfrm>
              <a:off x="4201" y="1096"/>
              <a:ext cx="0" cy="2504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2476" name="Line 12"/>
            <p:cNvSpPr>
              <a:spLocks noChangeShapeType="1"/>
            </p:cNvSpPr>
            <p:nvPr/>
          </p:nvSpPr>
          <p:spPr bwMode="auto">
            <a:xfrm>
              <a:off x="4925" y="1096"/>
              <a:ext cx="0" cy="2504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7102477" name="Text Box 13"/>
          <p:cNvSpPr txBox="1">
            <a:spLocks noChangeArrowheads="1"/>
          </p:cNvSpPr>
          <p:nvPr/>
        </p:nvSpPr>
        <p:spPr bwMode="auto">
          <a:xfrm>
            <a:off x="2036763" y="6057900"/>
            <a:ext cx="6410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>
                <a:ea typeface="바탕체" pitchFamily="17" charset="-127"/>
              </a:rPr>
              <a:t> </a:t>
            </a:r>
            <a:r>
              <a:rPr kumimoji="1" lang="ko-KR" altLang="en-US">
                <a:ea typeface="바탕체" pitchFamily="17" charset="-127"/>
              </a:rPr>
              <a:t>건축                 주택                  토목                플랜트             환경               관리</a:t>
            </a:r>
            <a:endParaRPr kumimoji="1" lang="ko-KR" altLang="en-US" u="sng">
              <a:ea typeface="바탕체" pitchFamily="17" charset="-127"/>
            </a:endParaRPr>
          </a:p>
        </p:txBody>
      </p:sp>
      <p:sp>
        <p:nvSpPr>
          <p:cNvPr id="7102478" name="Rectangle 14"/>
          <p:cNvSpPr>
            <a:spLocks noChangeArrowheads="1"/>
          </p:cNvSpPr>
          <p:nvPr/>
        </p:nvSpPr>
        <p:spPr bwMode="auto">
          <a:xfrm>
            <a:off x="1633538" y="5459413"/>
            <a:ext cx="7159625" cy="29051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GS 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그룹 신입사원 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Orientation(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이념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경영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Mind,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조직이해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팀웍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)</a:t>
            </a:r>
          </a:p>
        </p:txBody>
      </p:sp>
      <p:sp>
        <p:nvSpPr>
          <p:cNvPr id="7102479" name="Rectangle 15"/>
          <p:cNvSpPr>
            <a:spLocks noChangeArrowheads="1"/>
          </p:cNvSpPr>
          <p:nvPr/>
        </p:nvSpPr>
        <p:spPr bwMode="auto">
          <a:xfrm>
            <a:off x="1646238" y="5091113"/>
            <a:ext cx="7135812" cy="277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GS</a:t>
            </a:r>
            <a:r>
              <a:rPr kumimoji="1" lang="ko-KR" altLang="en-US" sz="1000">
                <a:ea typeface="바탕체" pitchFamily="17" charset="-127"/>
              </a:rPr>
              <a:t>건설 신입사원 교육과정</a:t>
            </a:r>
            <a:r>
              <a:rPr kumimoji="1" lang="en-US" altLang="ko-KR" sz="1000">
                <a:ea typeface="바탕체" pitchFamily="17" charset="-127"/>
              </a:rPr>
              <a:t>(Biz</a:t>
            </a:r>
            <a:r>
              <a:rPr kumimoji="1" lang="ko-KR" altLang="en-US" sz="1000">
                <a:ea typeface="바탕체" pitchFamily="17" charset="-127"/>
              </a:rPr>
              <a:t>이해</a:t>
            </a:r>
            <a:r>
              <a:rPr kumimoji="1" lang="en-US" altLang="ko-KR" sz="1000">
                <a:ea typeface="바탕체" pitchFamily="17" charset="-127"/>
              </a:rPr>
              <a:t>,</a:t>
            </a:r>
            <a:r>
              <a:rPr kumimoji="1" lang="ko-KR" altLang="en-US" sz="1000">
                <a:ea typeface="바탕체" pitchFamily="17" charset="-127"/>
              </a:rPr>
              <a:t>제도</a:t>
            </a:r>
            <a:r>
              <a:rPr kumimoji="1" lang="en-US" altLang="ko-KR" sz="1000">
                <a:ea typeface="바탕체" pitchFamily="17" charset="-127"/>
              </a:rPr>
              <a:t>,</a:t>
            </a:r>
            <a:r>
              <a:rPr kumimoji="1" lang="ko-KR" altLang="en-US" sz="1000">
                <a:ea typeface="바탕체" pitchFamily="17" charset="-127"/>
              </a:rPr>
              <a:t>시스템</a:t>
            </a:r>
            <a:r>
              <a:rPr kumimoji="1" lang="en-US" altLang="ko-KR" sz="1000">
                <a:ea typeface="바탕체" pitchFamily="17" charset="-127"/>
              </a:rPr>
              <a:t>,</a:t>
            </a:r>
            <a:r>
              <a:rPr kumimoji="1" lang="ko-KR" altLang="en-US" sz="1000">
                <a:ea typeface="바탕체" pitchFamily="17" charset="-127"/>
              </a:rPr>
              <a:t>현장이해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sp>
        <p:nvSpPr>
          <p:cNvPr id="7102480" name="Rectangle 16"/>
          <p:cNvSpPr>
            <a:spLocks noChangeArrowheads="1"/>
          </p:cNvSpPr>
          <p:nvPr/>
        </p:nvSpPr>
        <p:spPr bwMode="auto">
          <a:xfrm>
            <a:off x="7670800" y="969963"/>
            <a:ext cx="328613" cy="40401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 </a:t>
            </a:r>
            <a:r>
              <a:rPr kumimoji="1" lang="ko-KR" altLang="en-US" sz="1000">
                <a:ea typeface="바탕체" pitchFamily="17" charset="-127"/>
              </a:rPr>
              <a:t>경리 </a:t>
            </a: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 대학 </a:t>
            </a: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  </a:t>
            </a:r>
          </a:p>
        </p:txBody>
      </p:sp>
      <p:sp>
        <p:nvSpPr>
          <p:cNvPr id="7102481" name="Rectangle 17"/>
          <p:cNvSpPr>
            <a:spLocks noChangeArrowheads="1"/>
          </p:cNvSpPr>
          <p:nvPr/>
        </p:nvSpPr>
        <p:spPr bwMode="auto">
          <a:xfrm>
            <a:off x="8440738" y="971550"/>
            <a:ext cx="338137" cy="403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HR</a:t>
            </a:r>
          </a:p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</a:t>
            </a:r>
            <a:r>
              <a:rPr kumimoji="1" lang="ko-KR" altLang="en-US" sz="1000">
                <a:ea typeface="바탕체" pitchFamily="17" charset="-127"/>
              </a:rPr>
              <a:t>대학</a:t>
            </a: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  </a:t>
            </a:r>
          </a:p>
        </p:txBody>
      </p:sp>
      <p:sp>
        <p:nvSpPr>
          <p:cNvPr id="7102482" name="Text Box 18"/>
          <p:cNvSpPr txBox="1">
            <a:spLocks noChangeArrowheads="1"/>
          </p:cNvSpPr>
          <p:nvPr/>
        </p:nvSpPr>
        <p:spPr bwMode="auto">
          <a:xfrm>
            <a:off x="508000" y="3081338"/>
            <a:ext cx="541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4</a:t>
            </a:r>
            <a:r>
              <a:rPr kumimoji="1" lang="ko-KR" altLang="en-US" sz="1000">
                <a:ea typeface="바탕체" pitchFamily="17" charset="-127"/>
              </a:rPr>
              <a:t>년 ▶</a:t>
            </a:r>
          </a:p>
        </p:txBody>
      </p:sp>
      <p:sp>
        <p:nvSpPr>
          <p:cNvPr id="7102483" name="Text Box 19"/>
          <p:cNvSpPr txBox="1">
            <a:spLocks noChangeArrowheads="1"/>
          </p:cNvSpPr>
          <p:nvPr/>
        </p:nvSpPr>
        <p:spPr bwMode="auto">
          <a:xfrm>
            <a:off x="1046163" y="1882775"/>
            <a:ext cx="3889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600">
                <a:ea typeface="바탕체" pitchFamily="17" charset="-127"/>
              </a:rPr>
              <a:t>Ⅲ</a:t>
            </a:r>
          </a:p>
        </p:txBody>
      </p:sp>
      <p:sp>
        <p:nvSpPr>
          <p:cNvPr id="7102484" name="Text Box 20"/>
          <p:cNvSpPr txBox="1">
            <a:spLocks noChangeArrowheads="1"/>
          </p:cNvSpPr>
          <p:nvPr/>
        </p:nvSpPr>
        <p:spPr bwMode="auto">
          <a:xfrm>
            <a:off x="982663" y="4402138"/>
            <a:ext cx="5238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사원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sp>
        <p:nvSpPr>
          <p:cNvPr id="7102485" name="Text Box 21"/>
          <p:cNvSpPr txBox="1">
            <a:spLocks noChangeArrowheads="1"/>
          </p:cNvSpPr>
          <p:nvPr/>
        </p:nvSpPr>
        <p:spPr bwMode="auto">
          <a:xfrm>
            <a:off x="995363" y="2166938"/>
            <a:ext cx="5238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대리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grpSp>
        <p:nvGrpSpPr>
          <p:cNvPr id="7102486" name="Group 22"/>
          <p:cNvGrpSpPr>
            <a:grpSpLocks/>
          </p:cNvGrpSpPr>
          <p:nvPr/>
        </p:nvGrpSpPr>
        <p:grpSpPr bwMode="auto">
          <a:xfrm>
            <a:off x="2298700" y="5913438"/>
            <a:ext cx="5727700" cy="182562"/>
            <a:chOff x="1576" y="3648"/>
            <a:chExt cx="3608" cy="200"/>
          </a:xfrm>
        </p:grpSpPr>
        <p:sp>
          <p:nvSpPr>
            <p:cNvPr id="7102487" name="Line 23"/>
            <p:cNvSpPr>
              <a:spLocks noChangeShapeType="1"/>
            </p:cNvSpPr>
            <p:nvPr/>
          </p:nvSpPr>
          <p:spPr bwMode="auto">
            <a:xfrm flipV="1">
              <a:off x="157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88" name="Line 24"/>
            <p:cNvSpPr>
              <a:spLocks noChangeShapeType="1"/>
            </p:cNvSpPr>
            <p:nvPr/>
          </p:nvSpPr>
          <p:spPr bwMode="auto">
            <a:xfrm flipV="1">
              <a:off x="233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89" name="Line 25"/>
            <p:cNvSpPr>
              <a:spLocks noChangeShapeType="1"/>
            </p:cNvSpPr>
            <p:nvPr/>
          </p:nvSpPr>
          <p:spPr bwMode="auto">
            <a:xfrm flipV="1">
              <a:off x="309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90" name="Line 26"/>
            <p:cNvSpPr>
              <a:spLocks noChangeShapeType="1"/>
            </p:cNvSpPr>
            <p:nvPr/>
          </p:nvSpPr>
          <p:spPr bwMode="auto">
            <a:xfrm flipV="1">
              <a:off x="3840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91" name="Line 27"/>
            <p:cNvSpPr>
              <a:spLocks noChangeShapeType="1"/>
            </p:cNvSpPr>
            <p:nvPr/>
          </p:nvSpPr>
          <p:spPr bwMode="auto">
            <a:xfrm flipV="1">
              <a:off x="4520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92" name="Line 28"/>
            <p:cNvSpPr>
              <a:spLocks noChangeShapeType="1"/>
            </p:cNvSpPr>
            <p:nvPr/>
          </p:nvSpPr>
          <p:spPr bwMode="auto">
            <a:xfrm flipV="1">
              <a:off x="5184" y="364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493" name="Line 29"/>
            <p:cNvSpPr>
              <a:spLocks noChangeShapeType="1"/>
            </p:cNvSpPr>
            <p:nvPr/>
          </p:nvSpPr>
          <p:spPr bwMode="auto">
            <a:xfrm>
              <a:off x="1584" y="3664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2494" name="AutoShape 30"/>
          <p:cNvSpPr>
            <a:spLocks noChangeArrowheads="1"/>
          </p:cNvSpPr>
          <p:nvPr/>
        </p:nvSpPr>
        <p:spPr bwMode="auto">
          <a:xfrm>
            <a:off x="4914900" y="5686425"/>
            <a:ext cx="762000" cy="358775"/>
          </a:xfrm>
          <a:prstGeom prst="flowChartDecision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solidFill>
                  <a:srgbClr val="FFFFCC"/>
                </a:solidFill>
                <a:ea typeface="바탕체" pitchFamily="17" charset="-127"/>
              </a:rPr>
              <a:t>선발</a:t>
            </a:r>
          </a:p>
        </p:txBody>
      </p:sp>
      <p:sp>
        <p:nvSpPr>
          <p:cNvPr id="7102495" name="Text Box 31"/>
          <p:cNvSpPr txBox="1">
            <a:spLocks noChangeArrowheads="1"/>
          </p:cNvSpPr>
          <p:nvPr/>
        </p:nvSpPr>
        <p:spPr bwMode="auto">
          <a:xfrm>
            <a:off x="477838" y="5365750"/>
            <a:ext cx="635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입사 ▶ </a:t>
            </a:r>
          </a:p>
        </p:txBody>
      </p:sp>
      <p:sp>
        <p:nvSpPr>
          <p:cNvPr id="7102496" name="Rectangle 32"/>
          <p:cNvSpPr>
            <a:spLocks noChangeArrowheads="1"/>
          </p:cNvSpPr>
          <p:nvPr/>
        </p:nvSpPr>
        <p:spPr bwMode="auto">
          <a:xfrm>
            <a:off x="1658938" y="3340100"/>
            <a:ext cx="5899150" cy="16684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endParaRPr kumimoji="1" lang="ko-KR" altLang="ko-KR" sz="1000">
              <a:ea typeface="바탕체" pitchFamily="17" charset="-127"/>
            </a:endParaRPr>
          </a:p>
        </p:txBody>
      </p:sp>
      <p:sp>
        <p:nvSpPr>
          <p:cNvPr id="7102497" name="Rectangle 33"/>
          <p:cNvSpPr>
            <a:spLocks noChangeArrowheads="1"/>
          </p:cNvSpPr>
          <p:nvPr/>
        </p:nvSpPr>
        <p:spPr bwMode="auto">
          <a:xfrm>
            <a:off x="1716088" y="4560888"/>
            <a:ext cx="1412875" cy="32861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사업타당성 분석기초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및 건설법규 기본</a:t>
            </a:r>
          </a:p>
        </p:txBody>
      </p:sp>
      <p:sp>
        <p:nvSpPr>
          <p:cNvPr id="7102498" name="Rectangle 34"/>
          <p:cNvSpPr>
            <a:spLocks noChangeArrowheads="1"/>
          </p:cNvSpPr>
          <p:nvPr/>
        </p:nvSpPr>
        <p:spPr bwMode="auto">
          <a:xfrm>
            <a:off x="3235325" y="4179888"/>
            <a:ext cx="1363663" cy="3429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설계업무의 이해</a:t>
            </a:r>
          </a:p>
        </p:txBody>
      </p:sp>
      <p:sp>
        <p:nvSpPr>
          <p:cNvPr id="7102499" name="Rectangle 35"/>
          <p:cNvSpPr>
            <a:spLocks noChangeArrowheads="1"/>
          </p:cNvSpPr>
          <p:nvPr/>
        </p:nvSpPr>
        <p:spPr bwMode="auto">
          <a:xfrm>
            <a:off x="1673225" y="968375"/>
            <a:ext cx="5872163" cy="17113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</a:t>
            </a:r>
          </a:p>
        </p:txBody>
      </p:sp>
      <p:grpSp>
        <p:nvGrpSpPr>
          <p:cNvPr id="7102500" name="Group 36"/>
          <p:cNvGrpSpPr>
            <a:grpSpLocks/>
          </p:cNvGrpSpPr>
          <p:nvPr/>
        </p:nvGrpSpPr>
        <p:grpSpPr bwMode="auto">
          <a:xfrm>
            <a:off x="3170238" y="3538538"/>
            <a:ext cx="2997200" cy="1462087"/>
            <a:chOff x="2125" y="2261"/>
            <a:chExt cx="1888" cy="1009"/>
          </a:xfrm>
        </p:grpSpPr>
        <p:sp>
          <p:nvSpPr>
            <p:cNvPr id="7102501" name="Line 37"/>
            <p:cNvSpPr>
              <a:spLocks noChangeShapeType="1"/>
            </p:cNvSpPr>
            <p:nvPr/>
          </p:nvSpPr>
          <p:spPr bwMode="auto">
            <a:xfrm>
              <a:off x="3073" y="2261"/>
              <a:ext cx="1" cy="100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502" name="Line 38"/>
            <p:cNvSpPr>
              <a:spLocks noChangeShapeType="1"/>
            </p:cNvSpPr>
            <p:nvPr/>
          </p:nvSpPr>
          <p:spPr bwMode="auto">
            <a:xfrm>
              <a:off x="2125" y="2261"/>
              <a:ext cx="1" cy="100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503" name="Line 39"/>
            <p:cNvSpPr>
              <a:spLocks noChangeShapeType="1"/>
            </p:cNvSpPr>
            <p:nvPr/>
          </p:nvSpPr>
          <p:spPr bwMode="auto">
            <a:xfrm>
              <a:off x="4013" y="2269"/>
              <a:ext cx="0" cy="100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2504" name="Text Box 40"/>
          <p:cNvSpPr txBox="1">
            <a:spLocks noChangeArrowheads="1"/>
          </p:cNvSpPr>
          <p:nvPr/>
        </p:nvSpPr>
        <p:spPr bwMode="auto">
          <a:xfrm>
            <a:off x="3959225" y="3308350"/>
            <a:ext cx="13096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Entry Best School </a:t>
            </a:r>
          </a:p>
        </p:txBody>
      </p:sp>
      <p:grpSp>
        <p:nvGrpSpPr>
          <p:cNvPr id="7102505" name="Group 41"/>
          <p:cNvGrpSpPr>
            <a:grpSpLocks/>
          </p:cNvGrpSpPr>
          <p:nvPr/>
        </p:nvGrpSpPr>
        <p:grpSpPr bwMode="auto">
          <a:xfrm>
            <a:off x="3171825" y="1160463"/>
            <a:ext cx="3032125" cy="1530350"/>
            <a:chOff x="2126" y="1067"/>
            <a:chExt cx="1909" cy="836"/>
          </a:xfrm>
        </p:grpSpPr>
        <p:sp>
          <p:nvSpPr>
            <p:cNvPr id="7102506" name="Line 42"/>
            <p:cNvSpPr>
              <a:spLocks noChangeShapeType="1"/>
            </p:cNvSpPr>
            <p:nvPr/>
          </p:nvSpPr>
          <p:spPr bwMode="auto">
            <a:xfrm>
              <a:off x="3064" y="1067"/>
              <a:ext cx="1" cy="83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507" name="Line 43"/>
            <p:cNvSpPr>
              <a:spLocks noChangeShapeType="1"/>
            </p:cNvSpPr>
            <p:nvPr/>
          </p:nvSpPr>
          <p:spPr bwMode="auto">
            <a:xfrm>
              <a:off x="2126" y="1070"/>
              <a:ext cx="1" cy="83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508" name="Line 44"/>
            <p:cNvSpPr>
              <a:spLocks noChangeShapeType="1"/>
            </p:cNvSpPr>
            <p:nvPr/>
          </p:nvSpPr>
          <p:spPr bwMode="auto">
            <a:xfrm>
              <a:off x="4034" y="1070"/>
              <a:ext cx="1" cy="83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2509" name="Text Box 45"/>
          <p:cNvSpPr txBox="1">
            <a:spLocks noChangeArrowheads="1"/>
          </p:cNvSpPr>
          <p:nvPr/>
        </p:nvSpPr>
        <p:spPr bwMode="auto">
          <a:xfrm>
            <a:off x="3924300" y="923925"/>
            <a:ext cx="13731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Junior Best School </a:t>
            </a:r>
          </a:p>
        </p:txBody>
      </p:sp>
      <p:sp>
        <p:nvSpPr>
          <p:cNvPr id="7102510" name="Text Box 46"/>
          <p:cNvSpPr txBox="1">
            <a:spLocks noChangeArrowheads="1"/>
          </p:cNvSpPr>
          <p:nvPr/>
        </p:nvSpPr>
        <p:spPr bwMode="auto">
          <a:xfrm>
            <a:off x="2225675" y="3489325"/>
            <a:ext cx="473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영업 </a:t>
            </a:r>
          </a:p>
        </p:txBody>
      </p:sp>
      <p:sp>
        <p:nvSpPr>
          <p:cNvPr id="7102511" name="Text Box 47"/>
          <p:cNvSpPr txBox="1">
            <a:spLocks noChangeArrowheads="1"/>
          </p:cNvSpPr>
          <p:nvPr/>
        </p:nvSpPr>
        <p:spPr bwMode="auto">
          <a:xfrm>
            <a:off x="3727450" y="3502025"/>
            <a:ext cx="4746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설계 </a:t>
            </a:r>
          </a:p>
        </p:txBody>
      </p:sp>
      <p:sp>
        <p:nvSpPr>
          <p:cNvPr id="7102512" name="Text Box 48"/>
          <p:cNvSpPr txBox="1">
            <a:spLocks noChangeArrowheads="1"/>
          </p:cNvSpPr>
          <p:nvPr/>
        </p:nvSpPr>
        <p:spPr bwMode="auto">
          <a:xfrm>
            <a:off x="6653213" y="3495675"/>
            <a:ext cx="4381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운영</a:t>
            </a:r>
          </a:p>
        </p:txBody>
      </p:sp>
      <p:sp>
        <p:nvSpPr>
          <p:cNvPr id="7102513" name="Text Box 49"/>
          <p:cNvSpPr txBox="1">
            <a:spLocks noChangeArrowheads="1"/>
          </p:cNvSpPr>
          <p:nvPr/>
        </p:nvSpPr>
        <p:spPr bwMode="auto">
          <a:xfrm>
            <a:off x="2327275" y="1177925"/>
            <a:ext cx="473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영업 </a:t>
            </a:r>
          </a:p>
        </p:txBody>
      </p:sp>
      <p:sp>
        <p:nvSpPr>
          <p:cNvPr id="7102514" name="Text Box 50"/>
          <p:cNvSpPr txBox="1">
            <a:spLocks noChangeArrowheads="1"/>
          </p:cNvSpPr>
          <p:nvPr/>
        </p:nvSpPr>
        <p:spPr bwMode="auto">
          <a:xfrm>
            <a:off x="3690938" y="1177925"/>
            <a:ext cx="473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설계 </a:t>
            </a:r>
          </a:p>
        </p:txBody>
      </p:sp>
      <p:sp>
        <p:nvSpPr>
          <p:cNvPr id="7102515" name="Text Box 51"/>
          <p:cNvSpPr txBox="1">
            <a:spLocks noChangeArrowheads="1"/>
          </p:cNvSpPr>
          <p:nvPr/>
        </p:nvSpPr>
        <p:spPr bwMode="auto">
          <a:xfrm>
            <a:off x="5276850" y="1177925"/>
            <a:ext cx="473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시공 </a:t>
            </a:r>
          </a:p>
        </p:txBody>
      </p:sp>
      <p:sp>
        <p:nvSpPr>
          <p:cNvPr id="7102516" name="Text Box 52"/>
          <p:cNvSpPr txBox="1">
            <a:spLocks noChangeArrowheads="1"/>
          </p:cNvSpPr>
          <p:nvPr/>
        </p:nvSpPr>
        <p:spPr bwMode="auto">
          <a:xfrm>
            <a:off x="6604000" y="1158875"/>
            <a:ext cx="4381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운영</a:t>
            </a:r>
          </a:p>
        </p:txBody>
      </p:sp>
      <p:sp>
        <p:nvSpPr>
          <p:cNvPr id="7102517" name="Rectangle 53"/>
          <p:cNvSpPr>
            <a:spLocks noChangeArrowheads="1"/>
          </p:cNvSpPr>
          <p:nvPr/>
        </p:nvSpPr>
        <p:spPr bwMode="auto">
          <a:xfrm>
            <a:off x="6223000" y="4168775"/>
            <a:ext cx="1250950" cy="34448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하자관리 </a:t>
            </a:r>
          </a:p>
        </p:txBody>
      </p:sp>
      <p:sp>
        <p:nvSpPr>
          <p:cNvPr id="7102518" name="Rectangle 54"/>
          <p:cNvSpPr>
            <a:spLocks noChangeArrowheads="1"/>
          </p:cNvSpPr>
          <p:nvPr/>
        </p:nvSpPr>
        <p:spPr bwMode="auto">
          <a:xfrm>
            <a:off x="1741488" y="2247900"/>
            <a:ext cx="1370012" cy="354013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사업타당성 분석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및 법규실무</a:t>
            </a:r>
          </a:p>
        </p:txBody>
      </p:sp>
      <p:sp>
        <p:nvSpPr>
          <p:cNvPr id="7102519" name="Rectangle 55"/>
          <p:cNvSpPr>
            <a:spLocks noChangeArrowheads="1"/>
          </p:cNvSpPr>
          <p:nvPr/>
        </p:nvSpPr>
        <p:spPr bwMode="auto">
          <a:xfrm>
            <a:off x="1716088" y="4189413"/>
            <a:ext cx="1412875" cy="32861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발주 </a:t>
            </a:r>
            <a:r>
              <a:rPr lang="en-US" altLang="ko-KR" sz="1000">
                <a:ea typeface="바탕체" pitchFamily="17" charset="-127"/>
              </a:rPr>
              <a:t>Process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및 </a:t>
            </a:r>
            <a:r>
              <a:rPr lang="en-US" altLang="ko-KR" sz="1000">
                <a:ea typeface="바탕체" pitchFamily="17" charset="-127"/>
              </a:rPr>
              <a:t>PQ</a:t>
            </a:r>
            <a:r>
              <a:rPr lang="ko-KR" altLang="en-US" sz="1000">
                <a:ea typeface="바탕체" pitchFamily="17" charset="-127"/>
              </a:rPr>
              <a:t>기준 이해 </a:t>
            </a:r>
          </a:p>
        </p:txBody>
      </p:sp>
      <p:sp>
        <p:nvSpPr>
          <p:cNvPr id="7102520" name="Rectangle 56"/>
          <p:cNvSpPr>
            <a:spLocks noChangeArrowheads="1"/>
          </p:cNvSpPr>
          <p:nvPr/>
        </p:nvSpPr>
        <p:spPr bwMode="auto">
          <a:xfrm>
            <a:off x="8050213" y="971550"/>
            <a:ext cx="327025" cy="40401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 IT </a:t>
            </a:r>
          </a:p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 </a:t>
            </a:r>
            <a:r>
              <a:rPr kumimoji="1" lang="ko-KR" altLang="en-US" sz="1000">
                <a:ea typeface="바탕체" pitchFamily="17" charset="-127"/>
              </a:rPr>
              <a:t>직군 </a:t>
            </a: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  </a:t>
            </a:r>
          </a:p>
        </p:txBody>
      </p:sp>
      <p:sp>
        <p:nvSpPr>
          <p:cNvPr id="7102521" name="Rectangle 57"/>
          <p:cNvSpPr>
            <a:spLocks noChangeArrowheads="1"/>
          </p:cNvSpPr>
          <p:nvPr/>
        </p:nvSpPr>
        <p:spPr bwMode="auto">
          <a:xfrm>
            <a:off x="1668463" y="2830513"/>
            <a:ext cx="7110412" cy="31591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Ⅲ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급 신임자 과정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(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과제선정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문제해결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,Communication skill 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등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) </a:t>
            </a:r>
          </a:p>
        </p:txBody>
      </p:sp>
      <p:sp>
        <p:nvSpPr>
          <p:cNvPr id="7102522" name="Rectangle 58"/>
          <p:cNvSpPr>
            <a:spLocks noChangeArrowheads="1"/>
          </p:cNvSpPr>
          <p:nvPr/>
        </p:nvSpPr>
        <p:spPr bwMode="auto">
          <a:xfrm>
            <a:off x="1716088" y="3805238"/>
            <a:ext cx="1412875" cy="32861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건설영업 기초</a:t>
            </a:r>
          </a:p>
        </p:txBody>
      </p:sp>
      <p:sp>
        <p:nvSpPr>
          <p:cNvPr id="7102523" name="Rectangle 59"/>
          <p:cNvSpPr>
            <a:spLocks noChangeArrowheads="1"/>
          </p:cNvSpPr>
          <p:nvPr/>
        </p:nvSpPr>
        <p:spPr bwMode="auto">
          <a:xfrm>
            <a:off x="1741488" y="1879600"/>
            <a:ext cx="1370012" cy="341313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Risk </a:t>
            </a:r>
            <a:r>
              <a:rPr lang="ko-KR" altLang="en-US" sz="1000">
                <a:ea typeface="바탕체" pitchFamily="17" charset="-127"/>
              </a:rPr>
              <a:t>도출 및 대책</a:t>
            </a:r>
          </a:p>
        </p:txBody>
      </p:sp>
      <p:sp>
        <p:nvSpPr>
          <p:cNvPr id="7102524" name="Rectangle 60"/>
          <p:cNvSpPr>
            <a:spLocks noChangeArrowheads="1"/>
          </p:cNvSpPr>
          <p:nvPr/>
        </p:nvSpPr>
        <p:spPr bwMode="auto">
          <a:xfrm>
            <a:off x="1741488" y="1498600"/>
            <a:ext cx="1370012" cy="354013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상담 및 협상 기본</a:t>
            </a:r>
          </a:p>
        </p:txBody>
      </p:sp>
      <p:sp>
        <p:nvSpPr>
          <p:cNvPr id="7102525" name="Text Box 61"/>
          <p:cNvSpPr txBox="1">
            <a:spLocks noChangeArrowheads="1"/>
          </p:cNvSpPr>
          <p:nvPr/>
        </p:nvSpPr>
        <p:spPr bwMode="auto">
          <a:xfrm>
            <a:off x="5176838" y="3502025"/>
            <a:ext cx="473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시공 </a:t>
            </a:r>
          </a:p>
        </p:txBody>
      </p:sp>
      <p:sp>
        <p:nvSpPr>
          <p:cNvPr id="7102526" name="Rectangle 62"/>
          <p:cNvSpPr>
            <a:spLocks noChangeArrowheads="1"/>
          </p:cNvSpPr>
          <p:nvPr/>
        </p:nvSpPr>
        <p:spPr bwMode="auto">
          <a:xfrm>
            <a:off x="4746625" y="2262188"/>
            <a:ext cx="1384300" cy="34448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인허가 법률기초 및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가설계획서</a:t>
            </a:r>
          </a:p>
        </p:txBody>
      </p:sp>
      <p:sp>
        <p:nvSpPr>
          <p:cNvPr id="7102527" name="Rectangle 63"/>
          <p:cNvSpPr>
            <a:spLocks noChangeArrowheads="1"/>
          </p:cNvSpPr>
          <p:nvPr/>
        </p:nvSpPr>
        <p:spPr bwMode="auto">
          <a:xfrm>
            <a:off x="4733925" y="4562475"/>
            <a:ext cx="1385888" cy="35718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물량산출 및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실행예산 작성</a:t>
            </a:r>
          </a:p>
        </p:txBody>
      </p:sp>
      <p:sp>
        <p:nvSpPr>
          <p:cNvPr id="7102528" name="Rectangle 64"/>
          <p:cNvSpPr>
            <a:spLocks noChangeArrowheads="1"/>
          </p:cNvSpPr>
          <p:nvPr/>
        </p:nvSpPr>
        <p:spPr bwMode="auto">
          <a:xfrm>
            <a:off x="4733925" y="4170363"/>
            <a:ext cx="1385888" cy="34448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공사관리 기본</a:t>
            </a:r>
          </a:p>
        </p:txBody>
      </p:sp>
      <p:sp>
        <p:nvSpPr>
          <p:cNvPr id="7102529" name="Rectangle 65"/>
          <p:cNvSpPr>
            <a:spLocks noChangeArrowheads="1"/>
          </p:cNvSpPr>
          <p:nvPr/>
        </p:nvSpPr>
        <p:spPr bwMode="auto">
          <a:xfrm>
            <a:off x="4733925" y="3783013"/>
            <a:ext cx="1385888" cy="33178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시공측량기본</a:t>
            </a:r>
          </a:p>
        </p:txBody>
      </p:sp>
      <p:sp>
        <p:nvSpPr>
          <p:cNvPr id="7102530" name="Rectangle 66"/>
          <p:cNvSpPr>
            <a:spLocks noChangeArrowheads="1"/>
          </p:cNvSpPr>
          <p:nvPr/>
        </p:nvSpPr>
        <p:spPr bwMode="auto">
          <a:xfrm>
            <a:off x="4746625" y="1881188"/>
            <a:ext cx="1384300" cy="33178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공사관리 중급   </a:t>
            </a:r>
          </a:p>
        </p:txBody>
      </p:sp>
      <p:sp>
        <p:nvSpPr>
          <p:cNvPr id="7102531" name="Rectangle 67"/>
          <p:cNvSpPr>
            <a:spLocks noChangeArrowheads="1"/>
          </p:cNvSpPr>
          <p:nvPr/>
        </p:nvSpPr>
        <p:spPr bwMode="auto">
          <a:xfrm>
            <a:off x="4746625" y="1489075"/>
            <a:ext cx="1384300" cy="34448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 </a:t>
            </a:r>
            <a:r>
              <a:rPr lang="ko-KR" altLang="en-US" sz="1000">
                <a:ea typeface="바탕체" pitchFamily="17" charset="-127"/>
              </a:rPr>
              <a:t>실행예산 작성실무 </a:t>
            </a:r>
          </a:p>
        </p:txBody>
      </p:sp>
      <p:sp>
        <p:nvSpPr>
          <p:cNvPr id="7102532" name="Text Box 68"/>
          <p:cNvSpPr txBox="1">
            <a:spLocks noChangeArrowheads="1"/>
          </p:cNvSpPr>
          <p:nvPr/>
        </p:nvSpPr>
        <p:spPr bwMode="auto">
          <a:xfrm>
            <a:off x="473075" y="795338"/>
            <a:ext cx="5778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 8</a:t>
            </a:r>
            <a:r>
              <a:rPr kumimoji="1" lang="ko-KR" altLang="en-US" sz="1000">
                <a:ea typeface="바탕체" pitchFamily="17" charset="-127"/>
              </a:rPr>
              <a:t>년 ▶</a:t>
            </a:r>
          </a:p>
        </p:txBody>
      </p:sp>
      <p:sp>
        <p:nvSpPr>
          <p:cNvPr id="7102533" name="Line 69"/>
          <p:cNvSpPr>
            <a:spLocks noChangeShapeType="1"/>
          </p:cNvSpPr>
          <p:nvPr/>
        </p:nvSpPr>
        <p:spPr bwMode="auto">
          <a:xfrm>
            <a:off x="1663700" y="1168400"/>
            <a:ext cx="5881688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2534" name="Line 70"/>
          <p:cNvSpPr>
            <a:spLocks noChangeShapeType="1"/>
          </p:cNvSpPr>
          <p:nvPr/>
        </p:nvSpPr>
        <p:spPr bwMode="auto">
          <a:xfrm>
            <a:off x="1663700" y="1384300"/>
            <a:ext cx="5881688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2535" name="Line 71"/>
          <p:cNvSpPr>
            <a:spLocks noChangeShapeType="1"/>
          </p:cNvSpPr>
          <p:nvPr/>
        </p:nvSpPr>
        <p:spPr bwMode="auto">
          <a:xfrm>
            <a:off x="1676400" y="3530600"/>
            <a:ext cx="5880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2536" name="Line 72"/>
          <p:cNvSpPr>
            <a:spLocks noChangeShapeType="1"/>
          </p:cNvSpPr>
          <p:nvPr/>
        </p:nvSpPr>
        <p:spPr bwMode="auto">
          <a:xfrm>
            <a:off x="1676400" y="3721100"/>
            <a:ext cx="5880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grpSp>
        <p:nvGrpSpPr>
          <p:cNvPr id="7102537" name="Group 73"/>
          <p:cNvGrpSpPr>
            <a:grpSpLocks/>
          </p:cNvGrpSpPr>
          <p:nvPr/>
        </p:nvGrpSpPr>
        <p:grpSpPr bwMode="auto">
          <a:xfrm>
            <a:off x="8928100" y="857250"/>
            <a:ext cx="812800" cy="876300"/>
            <a:chOff x="5616" y="536"/>
            <a:chExt cx="512" cy="552"/>
          </a:xfrm>
        </p:grpSpPr>
        <p:sp>
          <p:nvSpPr>
            <p:cNvPr id="7102538" name="Rectangle 74"/>
            <p:cNvSpPr>
              <a:spLocks noChangeArrowheads="1"/>
            </p:cNvSpPr>
            <p:nvPr/>
          </p:nvSpPr>
          <p:spPr bwMode="auto">
            <a:xfrm>
              <a:off x="5616" y="536"/>
              <a:ext cx="512" cy="552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2539" name="Rectangle 75"/>
            <p:cNvSpPr>
              <a:spLocks noChangeArrowheads="1"/>
            </p:cNvSpPr>
            <p:nvPr/>
          </p:nvSpPr>
          <p:spPr bwMode="auto">
            <a:xfrm>
              <a:off x="5647" y="689"/>
              <a:ext cx="449" cy="11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 sz="1000">
                  <a:ea typeface="바탕체" pitchFamily="17" charset="-127"/>
                </a:rPr>
                <a:t>기존과정</a:t>
              </a:r>
            </a:p>
          </p:txBody>
        </p:sp>
        <p:sp>
          <p:nvSpPr>
            <p:cNvPr id="7102540" name="Rectangle 76"/>
            <p:cNvSpPr>
              <a:spLocks noChangeArrowheads="1"/>
            </p:cNvSpPr>
            <p:nvPr/>
          </p:nvSpPr>
          <p:spPr bwMode="auto">
            <a:xfrm>
              <a:off x="5647" y="820"/>
              <a:ext cx="449" cy="112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solidFill>
                    <a:schemeClr val="bg1"/>
                  </a:solidFill>
                  <a:ea typeface="바탕체" pitchFamily="17" charset="-127"/>
                </a:rPr>
                <a:t>GS</a:t>
              </a:r>
              <a:r>
                <a:rPr lang="ko-KR" altLang="en-US" sz="1000">
                  <a:solidFill>
                    <a:schemeClr val="bg1"/>
                  </a:solidFill>
                  <a:ea typeface="바탕체" pitchFamily="17" charset="-127"/>
                </a:rPr>
                <a:t>그룹</a:t>
              </a:r>
            </a:p>
          </p:txBody>
        </p:sp>
        <p:sp>
          <p:nvSpPr>
            <p:cNvPr id="7102541" name="Rectangle 77"/>
            <p:cNvSpPr>
              <a:spLocks noChangeArrowheads="1"/>
            </p:cNvSpPr>
            <p:nvPr/>
          </p:nvSpPr>
          <p:spPr bwMode="auto">
            <a:xfrm>
              <a:off x="5647" y="567"/>
              <a:ext cx="449" cy="11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 </a:t>
              </a:r>
              <a:r>
                <a:rPr lang="ko-KR" altLang="en-US" sz="1000">
                  <a:ea typeface="바탕체" pitchFamily="17" charset="-127"/>
                </a:rPr>
                <a:t>과정개발 </a:t>
              </a:r>
            </a:p>
          </p:txBody>
        </p:sp>
        <p:sp>
          <p:nvSpPr>
            <p:cNvPr id="7102542" name="Rectangle 78"/>
            <p:cNvSpPr>
              <a:spLocks noChangeArrowheads="1"/>
            </p:cNvSpPr>
            <p:nvPr/>
          </p:nvSpPr>
          <p:spPr bwMode="auto">
            <a:xfrm>
              <a:off x="5647" y="945"/>
              <a:ext cx="449" cy="112"/>
            </a:xfrm>
            <a:prstGeom prst="rect">
              <a:avLst/>
            </a:prstGeom>
            <a:solidFill>
              <a:srgbClr val="EAEAEA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LG</a:t>
              </a:r>
              <a:r>
                <a:rPr lang="ko-KR" altLang="en-US" sz="1000">
                  <a:ea typeface="바탕체" pitchFamily="17" charset="-127"/>
                </a:rPr>
                <a:t>그룹</a:t>
              </a:r>
            </a:p>
          </p:txBody>
        </p:sp>
      </p:grpSp>
      <p:sp>
        <p:nvSpPr>
          <p:cNvPr id="7102543" name="Text Box 79"/>
          <p:cNvSpPr txBox="1">
            <a:spLocks noChangeArrowheads="1"/>
          </p:cNvSpPr>
          <p:nvPr/>
        </p:nvSpPr>
        <p:spPr bwMode="auto">
          <a:xfrm>
            <a:off x="5281613" y="171450"/>
            <a:ext cx="451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lang="en-US" altLang="ko-KR" sz="1400">
                <a:ea typeface="바탕체" pitchFamily="17" charset="-127"/>
              </a:rPr>
              <a:t>1) GS</a:t>
            </a:r>
            <a:r>
              <a:rPr lang="ko-KR" altLang="en-US" sz="1400">
                <a:ea typeface="바탕체" pitchFamily="17" charset="-127"/>
              </a:rPr>
              <a:t>건설 </a:t>
            </a:r>
            <a:r>
              <a:rPr lang="en-US" altLang="ko-KR" sz="1400">
                <a:ea typeface="바탕체" pitchFamily="17" charset="-127"/>
              </a:rPr>
              <a:t>Academy </a:t>
            </a:r>
            <a:r>
              <a:rPr lang="ko-KR" altLang="en-US" sz="1400">
                <a:ea typeface="바탕체" pitchFamily="17" charset="-127"/>
              </a:rPr>
              <a:t>교육체계</a:t>
            </a:r>
            <a:r>
              <a:rPr lang="en-US" altLang="ko-KR" sz="1400">
                <a:ea typeface="바탕체" pitchFamily="17" charset="-127"/>
              </a:rPr>
              <a:t>(</a:t>
            </a:r>
            <a:r>
              <a:rPr lang="ko-KR" altLang="en-US" sz="1400">
                <a:ea typeface="바탕체" pitchFamily="17" charset="-127"/>
              </a:rPr>
              <a:t>경영 및 직무교육 중심</a:t>
            </a:r>
            <a:r>
              <a:rPr lang="en-US" altLang="ko-KR" sz="1400">
                <a:ea typeface="바탕체" pitchFamily="17" charset="-127"/>
              </a:rPr>
              <a:t>) </a:t>
            </a:r>
          </a:p>
        </p:txBody>
      </p:sp>
      <p:sp>
        <p:nvSpPr>
          <p:cNvPr id="7102544" name="Text Box 80"/>
          <p:cNvSpPr txBox="1">
            <a:spLocks noChangeArrowheads="1"/>
          </p:cNvSpPr>
          <p:nvPr/>
        </p:nvSpPr>
        <p:spPr bwMode="auto">
          <a:xfrm>
            <a:off x="271463" y="195263"/>
            <a:ext cx="2733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2. GS</a:t>
            </a:r>
            <a:r>
              <a:rPr kumimoji="1" lang="ko-KR" altLang="en-US" sz="1600">
                <a:ea typeface="바탕" pitchFamily="18" charset="-127"/>
              </a:rPr>
              <a:t>건설 교육체계 전체상  </a:t>
            </a:r>
            <a:endParaRPr lang="ko-KR" altLang="en-US" sz="1600"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3490" name="Line 2"/>
          <p:cNvSpPr>
            <a:spLocks noChangeShapeType="1"/>
          </p:cNvSpPr>
          <p:nvPr/>
        </p:nvSpPr>
        <p:spPr bwMode="auto">
          <a:xfrm flipV="1">
            <a:off x="7007225" y="54435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grpSp>
        <p:nvGrpSpPr>
          <p:cNvPr id="7103491" name="Group 3"/>
          <p:cNvGrpSpPr>
            <a:grpSpLocks/>
          </p:cNvGrpSpPr>
          <p:nvPr/>
        </p:nvGrpSpPr>
        <p:grpSpPr bwMode="auto">
          <a:xfrm>
            <a:off x="2281238" y="2136775"/>
            <a:ext cx="5727700" cy="271463"/>
            <a:chOff x="1576" y="3648"/>
            <a:chExt cx="3608" cy="200"/>
          </a:xfrm>
        </p:grpSpPr>
        <p:sp>
          <p:nvSpPr>
            <p:cNvPr id="7103492" name="Line 4"/>
            <p:cNvSpPr>
              <a:spLocks noChangeShapeType="1"/>
            </p:cNvSpPr>
            <p:nvPr/>
          </p:nvSpPr>
          <p:spPr bwMode="auto">
            <a:xfrm flipV="1">
              <a:off x="157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3" name="Line 5"/>
            <p:cNvSpPr>
              <a:spLocks noChangeShapeType="1"/>
            </p:cNvSpPr>
            <p:nvPr/>
          </p:nvSpPr>
          <p:spPr bwMode="auto">
            <a:xfrm flipV="1">
              <a:off x="233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4" name="Line 6"/>
            <p:cNvSpPr>
              <a:spLocks noChangeShapeType="1"/>
            </p:cNvSpPr>
            <p:nvPr/>
          </p:nvSpPr>
          <p:spPr bwMode="auto">
            <a:xfrm flipV="1">
              <a:off x="3096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5" name="Line 7"/>
            <p:cNvSpPr>
              <a:spLocks noChangeShapeType="1"/>
            </p:cNvSpPr>
            <p:nvPr/>
          </p:nvSpPr>
          <p:spPr bwMode="auto">
            <a:xfrm flipV="1">
              <a:off x="3840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6" name="Line 8"/>
            <p:cNvSpPr>
              <a:spLocks noChangeShapeType="1"/>
            </p:cNvSpPr>
            <p:nvPr/>
          </p:nvSpPr>
          <p:spPr bwMode="auto">
            <a:xfrm flipV="1">
              <a:off x="4520" y="365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7" name="Line 9"/>
            <p:cNvSpPr>
              <a:spLocks noChangeShapeType="1"/>
            </p:cNvSpPr>
            <p:nvPr/>
          </p:nvSpPr>
          <p:spPr bwMode="auto">
            <a:xfrm flipV="1">
              <a:off x="5184" y="364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498" name="Line 10"/>
            <p:cNvSpPr>
              <a:spLocks noChangeShapeType="1"/>
            </p:cNvSpPr>
            <p:nvPr/>
          </p:nvSpPr>
          <p:spPr bwMode="auto">
            <a:xfrm>
              <a:off x="1584" y="3664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3499" name="Rectangle 11"/>
          <p:cNvSpPr>
            <a:spLocks noChangeArrowheads="1"/>
          </p:cNvSpPr>
          <p:nvPr/>
        </p:nvSpPr>
        <p:spPr bwMode="auto">
          <a:xfrm>
            <a:off x="879475" y="706438"/>
            <a:ext cx="8054975" cy="5567362"/>
          </a:xfrm>
          <a:prstGeom prst="rect">
            <a:avLst/>
          </a:prstGeom>
          <a:noFill/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3500" name="Line 12"/>
          <p:cNvSpPr>
            <a:spLocks noChangeShapeType="1"/>
          </p:cNvSpPr>
          <p:nvPr/>
        </p:nvSpPr>
        <p:spPr bwMode="auto">
          <a:xfrm>
            <a:off x="879475" y="3797300"/>
            <a:ext cx="8054975" cy="317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3501" name="Line 13"/>
          <p:cNvSpPr>
            <a:spLocks noChangeShapeType="1"/>
          </p:cNvSpPr>
          <p:nvPr/>
        </p:nvSpPr>
        <p:spPr bwMode="auto">
          <a:xfrm>
            <a:off x="1349375" y="4762500"/>
            <a:ext cx="6677025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grpSp>
        <p:nvGrpSpPr>
          <p:cNvPr id="7103502" name="Group 14"/>
          <p:cNvGrpSpPr>
            <a:grpSpLocks/>
          </p:cNvGrpSpPr>
          <p:nvPr/>
        </p:nvGrpSpPr>
        <p:grpSpPr bwMode="auto">
          <a:xfrm>
            <a:off x="2541588" y="1125538"/>
            <a:ext cx="5126037" cy="4906962"/>
            <a:chOff x="1713" y="597"/>
            <a:chExt cx="3228" cy="3091"/>
          </a:xfrm>
        </p:grpSpPr>
        <p:sp>
          <p:nvSpPr>
            <p:cNvPr id="7103503" name="Line 15"/>
            <p:cNvSpPr>
              <a:spLocks noChangeShapeType="1"/>
            </p:cNvSpPr>
            <p:nvPr/>
          </p:nvSpPr>
          <p:spPr bwMode="auto">
            <a:xfrm>
              <a:off x="4941" y="597"/>
              <a:ext cx="0" cy="3081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3504" name="Line 16"/>
            <p:cNvSpPr>
              <a:spLocks noChangeShapeType="1"/>
            </p:cNvSpPr>
            <p:nvPr/>
          </p:nvSpPr>
          <p:spPr bwMode="auto">
            <a:xfrm>
              <a:off x="2481" y="597"/>
              <a:ext cx="0" cy="3081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3505" name="Line 17"/>
            <p:cNvSpPr>
              <a:spLocks noChangeShapeType="1"/>
            </p:cNvSpPr>
            <p:nvPr/>
          </p:nvSpPr>
          <p:spPr bwMode="auto">
            <a:xfrm>
              <a:off x="1713" y="607"/>
              <a:ext cx="0" cy="3081"/>
            </a:xfrm>
            <a:prstGeom prst="line">
              <a:avLst/>
            </a:prstGeom>
            <a:noFill/>
            <a:ln w="317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3506" name="Line 18"/>
            <p:cNvSpPr>
              <a:spLocks noChangeShapeType="1"/>
            </p:cNvSpPr>
            <p:nvPr/>
          </p:nvSpPr>
          <p:spPr bwMode="auto">
            <a:xfrm>
              <a:off x="3373" y="597"/>
              <a:ext cx="0" cy="3081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103507" name="Line 19"/>
            <p:cNvSpPr>
              <a:spLocks noChangeShapeType="1"/>
            </p:cNvSpPr>
            <p:nvPr/>
          </p:nvSpPr>
          <p:spPr bwMode="auto">
            <a:xfrm>
              <a:off x="4237" y="597"/>
              <a:ext cx="0" cy="3081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7103508" name="Rectangle 20"/>
          <p:cNvSpPr>
            <a:spLocks noChangeArrowheads="1"/>
          </p:cNvSpPr>
          <p:nvPr/>
        </p:nvSpPr>
        <p:spPr bwMode="auto">
          <a:xfrm>
            <a:off x="7732713" y="5467350"/>
            <a:ext cx="315912" cy="6508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</a:t>
            </a:r>
            <a:r>
              <a:rPr kumimoji="1" lang="ko-KR" altLang="en-US" sz="1000">
                <a:ea typeface="바탕체" pitchFamily="17" charset="-127"/>
              </a:rPr>
              <a:t>경리 </a:t>
            </a: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대학 </a:t>
            </a: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</a:t>
            </a:r>
          </a:p>
        </p:txBody>
      </p:sp>
      <p:sp>
        <p:nvSpPr>
          <p:cNvPr id="7103509" name="Rectangle 21"/>
          <p:cNvSpPr>
            <a:spLocks noChangeArrowheads="1"/>
          </p:cNvSpPr>
          <p:nvPr/>
        </p:nvSpPr>
        <p:spPr bwMode="auto">
          <a:xfrm>
            <a:off x="8509000" y="5453063"/>
            <a:ext cx="344488" cy="6651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HR</a:t>
            </a:r>
          </a:p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</a:t>
            </a:r>
            <a:r>
              <a:rPr kumimoji="1" lang="ko-KR" altLang="en-US" sz="1000">
                <a:ea typeface="바탕체" pitchFamily="17" charset="-127"/>
              </a:rPr>
              <a:t>대학</a:t>
            </a:r>
          </a:p>
          <a:p>
            <a:pPr algn="ctr" eaLnBrk="1" latinLnBrk="1" hangingPunct="1"/>
            <a:endParaRPr kumimoji="1" lang="ko-KR" altLang="en-US" sz="1000">
              <a:ea typeface="바탕체" pitchFamily="17" charset="-127"/>
            </a:endParaRP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</a:t>
            </a:r>
          </a:p>
        </p:txBody>
      </p:sp>
      <p:sp>
        <p:nvSpPr>
          <p:cNvPr id="7103510" name="Text Box 22"/>
          <p:cNvSpPr txBox="1">
            <a:spLocks noChangeArrowheads="1"/>
          </p:cNvSpPr>
          <p:nvPr/>
        </p:nvSpPr>
        <p:spPr bwMode="auto">
          <a:xfrm>
            <a:off x="295275" y="3665538"/>
            <a:ext cx="647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 13</a:t>
            </a:r>
            <a:r>
              <a:rPr kumimoji="1" lang="ko-KR" altLang="en-US" sz="1000">
                <a:ea typeface="바탕체" pitchFamily="17" charset="-127"/>
              </a:rPr>
              <a:t>년 ▶</a:t>
            </a:r>
          </a:p>
        </p:txBody>
      </p:sp>
      <p:sp>
        <p:nvSpPr>
          <p:cNvPr id="7103511" name="Text Box 23"/>
          <p:cNvSpPr txBox="1">
            <a:spLocks noChangeArrowheads="1"/>
          </p:cNvSpPr>
          <p:nvPr/>
        </p:nvSpPr>
        <p:spPr bwMode="auto">
          <a:xfrm>
            <a:off x="906463" y="4506913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체" pitchFamily="17" charset="-127"/>
              </a:rPr>
              <a:t>Ⅱ</a:t>
            </a:r>
          </a:p>
        </p:txBody>
      </p:sp>
      <p:sp>
        <p:nvSpPr>
          <p:cNvPr id="7103512" name="Text Box 24"/>
          <p:cNvSpPr txBox="1">
            <a:spLocks noChangeArrowheads="1"/>
          </p:cNvSpPr>
          <p:nvPr/>
        </p:nvSpPr>
        <p:spPr bwMode="auto">
          <a:xfrm>
            <a:off x="881063" y="1081088"/>
            <a:ext cx="4445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600">
                <a:ea typeface="바탕체" pitchFamily="17" charset="-127"/>
              </a:rPr>
              <a:t>Ⅰ </a:t>
            </a:r>
          </a:p>
        </p:txBody>
      </p:sp>
      <p:sp>
        <p:nvSpPr>
          <p:cNvPr id="7103513" name="Text Box 25"/>
          <p:cNvSpPr txBox="1">
            <a:spLocks noChangeArrowheads="1"/>
          </p:cNvSpPr>
          <p:nvPr/>
        </p:nvSpPr>
        <p:spPr bwMode="auto">
          <a:xfrm>
            <a:off x="844550" y="4783138"/>
            <a:ext cx="522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과장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sp>
        <p:nvSpPr>
          <p:cNvPr id="7103514" name="Text Box 26"/>
          <p:cNvSpPr txBox="1">
            <a:spLocks noChangeArrowheads="1"/>
          </p:cNvSpPr>
          <p:nvPr/>
        </p:nvSpPr>
        <p:spPr bwMode="auto">
          <a:xfrm>
            <a:off x="371475" y="5976938"/>
            <a:ext cx="5778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 8</a:t>
            </a:r>
            <a:r>
              <a:rPr kumimoji="1" lang="ko-KR" altLang="en-US" sz="1000">
                <a:ea typeface="바탕체" pitchFamily="17" charset="-127"/>
              </a:rPr>
              <a:t>년 ▶</a:t>
            </a:r>
          </a:p>
        </p:txBody>
      </p:sp>
      <p:sp>
        <p:nvSpPr>
          <p:cNvPr id="7103515" name="Text Box 27"/>
          <p:cNvSpPr txBox="1">
            <a:spLocks noChangeArrowheads="1"/>
          </p:cNvSpPr>
          <p:nvPr/>
        </p:nvSpPr>
        <p:spPr bwMode="auto">
          <a:xfrm>
            <a:off x="844550" y="2586038"/>
            <a:ext cx="5222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차장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sp>
        <p:nvSpPr>
          <p:cNvPr id="7103516" name="Rectangle 28"/>
          <p:cNvSpPr>
            <a:spLocks noChangeArrowheads="1"/>
          </p:cNvSpPr>
          <p:nvPr/>
        </p:nvSpPr>
        <p:spPr bwMode="auto">
          <a:xfrm>
            <a:off x="5840413" y="2273300"/>
            <a:ext cx="3024187" cy="3157538"/>
          </a:xfrm>
          <a:prstGeom prst="rect">
            <a:avLst/>
          </a:prstGeom>
          <a:solidFill>
            <a:schemeClr val="bg1"/>
          </a:solidFill>
          <a:ln w="1905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17" name="Rectangle 29"/>
          <p:cNvSpPr>
            <a:spLocks noChangeArrowheads="1"/>
          </p:cNvSpPr>
          <p:nvPr/>
        </p:nvSpPr>
        <p:spPr bwMode="auto">
          <a:xfrm>
            <a:off x="5924550" y="2362200"/>
            <a:ext cx="2825750" cy="2943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</a:t>
            </a:r>
          </a:p>
          <a:p>
            <a:pPr algn="ctr" eaLnBrk="1" latinLnBrk="1" hangingPunct="1"/>
            <a:endParaRPr kumimoji="1" lang="en-US" altLang="ko-KR" sz="1000">
              <a:ea typeface="바탕체" pitchFamily="17" charset="-127"/>
            </a:endParaRPr>
          </a:p>
          <a:p>
            <a:pPr algn="ctr" eaLnBrk="1" latinLnBrk="1" hangingPunct="1"/>
            <a:endParaRPr kumimoji="1" lang="en-US" altLang="ko-KR" sz="1000">
              <a:ea typeface="바탕체" pitchFamily="17" charset="-127"/>
            </a:endParaRPr>
          </a:p>
          <a:p>
            <a:pPr algn="ctr" eaLnBrk="1" latinLnBrk="1" hangingPunct="1"/>
            <a:endParaRPr kumimoji="1" lang="en-US" altLang="ko-KR" sz="1000">
              <a:ea typeface="바탕체" pitchFamily="17" charset="-127"/>
            </a:endParaRPr>
          </a:p>
          <a:p>
            <a:pPr algn="ctr" eaLnBrk="1" latinLnBrk="1" hangingPunct="1"/>
            <a:endParaRPr kumimoji="1" lang="en-US" altLang="ko-KR" sz="1000">
              <a:ea typeface="바탕체" pitchFamily="17" charset="-127"/>
            </a:endParaRPr>
          </a:p>
        </p:txBody>
      </p:sp>
      <p:sp>
        <p:nvSpPr>
          <p:cNvPr id="7103518" name="Rectangle 30"/>
          <p:cNvSpPr>
            <a:spLocks noChangeArrowheads="1"/>
          </p:cNvSpPr>
          <p:nvPr/>
        </p:nvSpPr>
        <p:spPr bwMode="auto">
          <a:xfrm>
            <a:off x="1435100" y="3876675"/>
            <a:ext cx="4281488" cy="1566863"/>
          </a:xfrm>
          <a:prstGeom prst="rect">
            <a:avLst/>
          </a:prstGeom>
          <a:solidFill>
            <a:srgbClr val="FFFF99"/>
          </a:solidFill>
          <a:ln w="1270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19" name="Rectangle 31"/>
          <p:cNvSpPr>
            <a:spLocks noChangeArrowheads="1"/>
          </p:cNvSpPr>
          <p:nvPr/>
        </p:nvSpPr>
        <p:spPr bwMode="auto">
          <a:xfrm>
            <a:off x="1404938" y="1230313"/>
            <a:ext cx="7434262" cy="29051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예비경영자 과정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(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경영전략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,Value Chain,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재무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인사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마케팅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리더십 등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) </a:t>
            </a:r>
          </a:p>
        </p:txBody>
      </p:sp>
      <p:sp>
        <p:nvSpPr>
          <p:cNvPr id="7103520" name="Text Box 32"/>
          <p:cNvSpPr txBox="1">
            <a:spLocks noChangeArrowheads="1"/>
          </p:cNvSpPr>
          <p:nvPr/>
        </p:nvSpPr>
        <p:spPr bwMode="auto">
          <a:xfrm>
            <a:off x="6856413" y="2365375"/>
            <a:ext cx="113188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95000"/>
              </a:lnSpc>
            </a:pPr>
            <a:r>
              <a:rPr kumimoji="1" lang="ko-KR" altLang="en-US" sz="1000">
                <a:ea typeface="바탕체" pitchFamily="17" charset="-127"/>
              </a:rPr>
              <a:t>분야별 전문가  </a:t>
            </a:r>
          </a:p>
        </p:txBody>
      </p:sp>
      <p:sp>
        <p:nvSpPr>
          <p:cNvPr id="7103521" name="Line 33"/>
          <p:cNvSpPr>
            <a:spLocks noChangeShapeType="1"/>
          </p:cNvSpPr>
          <p:nvPr/>
        </p:nvSpPr>
        <p:spPr bwMode="auto">
          <a:xfrm>
            <a:off x="6997700" y="2620963"/>
            <a:ext cx="0" cy="2676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22" name="Text Box 34"/>
          <p:cNvSpPr txBox="1">
            <a:spLocks noChangeArrowheads="1"/>
          </p:cNvSpPr>
          <p:nvPr/>
        </p:nvSpPr>
        <p:spPr bwMode="auto">
          <a:xfrm>
            <a:off x="6129338" y="2636838"/>
            <a:ext cx="890587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95000"/>
              </a:lnSpc>
            </a:pPr>
            <a:r>
              <a:rPr kumimoji="1" lang="ko-KR" altLang="en-US" sz="1000">
                <a:ea typeface="바탕체" pitchFamily="17" charset="-127"/>
              </a:rPr>
              <a:t>기술분야 </a:t>
            </a:r>
          </a:p>
        </p:txBody>
      </p:sp>
      <p:sp>
        <p:nvSpPr>
          <p:cNvPr id="7103523" name="Text Box 35"/>
          <p:cNvSpPr txBox="1">
            <a:spLocks noChangeArrowheads="1"/>
          </p:cNvSpPr>
          <p:nvPr/>
        </p:nvSpPr>
        <p:spPr bwMode="auto">
          <a:xfrm>
            <a:off x="7507288" y="2636838"/>
            <a:ext cx="725487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95000"/>
              </a:lnSpc>
            </a:pPr>
            <a:r>
              <a:rPr kumimoji="1" lang="ko-KR" altLang="en-US" sz="1000">
                <a:ea typeface="바탕체" pitchFamily="17" charset="-127"/>
              </a:rPr>
              <a:t>관리분야 </a:t>
            </a:r>
          </a:p>
        </p:txBody>
      </p:sp>
      <p:sp>
        <p:nvSpPr>
          <p:cNvPr id="7103524" name="Rectangle 36"/>
          <p:cNvSpPr>
            <a:spLocks noChangeArrowheads="1"/>
          </p:cNvSpPr>
          <p:nvPr/>
        </p:nvSpPr>
        <p:spPr bwMode="auto">
          <a:xfrm>
            <a:off x="1404938" y="785813"/>
            <a:ext cx="7434262" cy="3603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>
                <a:ea typeface="바탕체" pitchFamily="17" charset="-127"/>
              </a:rPr>
              <a:t>GS</a:t>
            </a:r>
            <a:r>
              <a:rPr kumimoji="1" lang="ko-KR" altLang="en-US">
                <a:ea typeface="바탕체" pitchFamily="17" charset="-127"/>
              </a:rPr>
              <a:t>건설 차세대경영자 과정</a:t>
            </a:r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기술력</a:t>
            </a:r>
            <a:r>
              <a:rPr kumimoji="1" lang="en-US" altLang="ko-KR" sz="1000">
                <a:ea typeface="바탕체" pitchFamily="17" charset="-127"/>
              </a:rPr>
              <a:t>,Management, Language,Biz Issue</a:t>
            </a:r>
            <a:r>
              <a:rPr kumimoji="1" lang="ko-KR" altLang="en-US" sz="1000">
                <a:ea typeface="바탕체" pitchFamily="17" charset="-127"/>
              </a:rPr>
              <a:t>해결 </a:t>
            </a:r>
            <a:r>
              <a:rPr kumimoji="1" lang="en-US" altLang="ko-KR" sz="1000">
                <a:ea typeface="바탕체" pitchFamily="17" charset="-127"/>
              </a:rPr>
              <a:t>Action Learning</a:t>
            </a:r>
            <a:r>
              <a:rPr kumimoji="1" lang="en-US" altLang="ko-KR">
                <a:ea typeface="바탕체" pitchFamily="17" charset="-127"/>
              </a:rPr>
              <a:t>) </a:t>
            </a:r>
          </a:p>
        </p:txBody>
      </p:sp>
      <p:sp>
        <p:nvSpPr>
          <p:cNvPr id="7103525" name="Rectangle 37"/>
          <p:cNvSpPr>
            <a:spLocks noChangeArrowheads="1"/>
          </p:cNvSpPr>
          <p:nvPr/>
        </p:nvSpPr>
        <p:spPr bwMode="auto">
          <a:xfrm>
            <a:off x="6021388" y="3844925"/>
            <a:ext cx="912812" cy="48101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 </a:t>
            </a:r>
            <a:r>
              <a:rPr lang="ko-KR" altLang="en-US" sz="1000">
                <a:ea typeface="바탕체" pitchFamily="17" charset="-127"/>
              </a:rPr>
              <a:t>지역전문가</a:t>
            </a:r>
          </a:p>
          <a:p>
            <a:pPr algn="ctr"/>
            <a:r>
              <a:rPr lang="en-US" altLang="ko-KR" sz="1000">
                <a:ea typeface="바탕체" pitchFamily="17" charset="-127"/>
              </a:rPr>
              <a:t>(</a:t>
            </a:r>
            <a:r>
              <a:rPr lang="ko-KR" altLang="en-US" sz="1000">
                <a:ea typeface="바탕체" pitchFamily="17" charset="-127"/>
              </a:rPr>
              <a:t>중국 등</a:t>
            </a:r>
            <a:r>
              <a:rPr lang="en-US" altLang="ko-KR" sz="1000">
                <a:ea typeface="바탕체" pitchFamily="17" charset="-127"/>
              </a:rPr>
              <a:t>)</a:t>
            </a:r>
          </a:p>
        </p:txBody>
      </p:sp>
      <p:grpSp>
        <p:nvGrpSpPr>
          <p:cNvPr id="7103526" name="Group 38"/>
          <p:cNvGrpSpPr>
            <a:grpSpLocks/>
          </p:cNvGrpSpPr>
          <p:nvPr/>
        </p:nvGrpSpPr>
        <p:grpSpPr bwMode="auto">
          <a:xfrm>
            <a:off x="7389813" y="2887663"/>
            <a:ext cx="1023937" cy="2397125"/>
            <a:chOff x="4767" y="1875"/>
            <a:chExt cx="645" cy="1294"/>
          </a:xfrm>
        </p:grpSpPr>
        <p:sp>
          <p:nvSpPr>
            <p:cNvPr id="7103527" name="Line 39"/>
            <p:cNvSpPr>
              <a:spLocks noChangeShapeType="1"/>
            </p:cNvSpPr>
            <p:nvPr/>
          </p:nvSpPr>
          <p:spPr bwMode="auto">
            <a:xfrm>
              <a:off x="4767" y="1876"/>
              <a:ext cx="0" cy="129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28" name="Line 40"/>
            <p:cNvSpPr>
              <a:spLocks noChangeShapeType="1"/>
            </p:cNvSpPr>
            <p:nvPr/>
          </p:nvSpPr>
          <p:spPr bwMode="auto">
            <a:xfrm>
              <a:off x="4982" y="1876"/>
              <a:ext cx="0" cy="129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29" name="Line 41"/>
            <p:cNvSpPr>
              <a:spLocks noChangeShapeType="1"/>
            </p:cNvSpPr>
            <p:nvPr/>
          </p:nvSpPr>
          <p:spPr bwMode="auto">
            <a:xfrm>
              <a:off x="5199" y="1876"/>
              <a:ext cx="0" cy="129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30" name="Line 42"/>
            <p:cNvSpPr>
              <a:spLocks noChangeShapeType="1"/>
            </p:cNvSpPr>
            <p:nvPr/>
          </p:nvSpPr>
          <p:spPr bwMode="auto">
            <a:xfrm>
              <a:off x="5412" y="1875"/>
              <a:ext cx="0" cy="129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3531" name="Line 43"/>
          <p:cNvSpPr>
            <a:spLocks noChangeShapeType="1"/>
          </p:cNvSpPr>
          <p:nvPr/>
        </p:nvSpPr>
        <p:spPr bwMode="auto">
          <a:xfrm>
            <a:off x="7021513" y="3128963"/>
            <a:ext cx="17192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32" name="Rectangle 44"/>
          <p:cNvSpPr>
            <a:spLocks noChangeArrowheads="1"/>
          </p:cNvSpPr>
          <p:nvPr/>
        </p:nvSpPr>
        <p:spPr bwMode="auto">
          <a:xfrm>
            <a:off x="1404938" y="1598613"/>
            <a:ext cx="7435850" cy="32861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Ⅰ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급 신임자 과정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(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경쟁환경분석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,Change Management, Coaching,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등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) </a:t>
            </a:r>
          </a:p>
        </p:txBody>
      </p:sp>
      <p:sp>
        <p:nvSpPr>
          <p:cNvPr id="7103533" name="Text Box 45"/>
          <p:cNvSpPr txBox="1">
            <a:spLocks noChangeArrowheads="1"/>
          </p:cNvSpPr>
          <p:nvPr/>
        </p:nvSpPr>
        <p:spPr bwMode="auto">
          <a:xfrm>
            <a:off x="7069138" y="2905125"/>
            <a:ext cx="17351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95000"/>
              </a:lnSpc>
            </a:pPr>
            <a:r>
              <a:rPr kumimoji="1" lang="en-US" altLang="ko-KR" sz="1000">
                <a:ea typeface="바탕체" pitchFamily="17" charset="-127"/>
              </a:rPr>
              <a:t>IT     </a:t>
            </a:r>
            <a:r>
              <a:rPr kumimoji="1" lang="ko-KR" altLang="en-US" sz="1000">
                <a:ea typeface="바탕체" pitchFamily="17" charset="-127"/>
              </a:rPr>
              <a:t>법무  구매   재경   </a:t>
            </a:r>
            <a:r>
              <a:rPr kumimoji="1" lang="en-US" altLang="ko-KR" sz="1000">
                <a:ea typeface="바탕체" pitchFamily="17" charset="-127"/>
              </a:rPr>
              <a:t>HR </a:t>
            </a:r>
          </a:p>
        </p:txBody>
      </p:sp>
      <p:sp>
        <p:nvSpPr>
          <p:cNvPr id="7103534" name="Rectangle 46"/>
          <p:cNvSpPr>
            <a:spLocks noChangeArrowheads="1"/>
          </p:cNvSpPr>
          <p:nvPr/>
        </p:nvSpPr>
        <p:spPr bwMode="auto">
          <a:xfrm>
            <a:off x="6021388" y="4481513"/>
            <a:ext cx="912812" cy="4079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 </a:t>
            </a:r>
            <a:r>
              <a:rPr lang="ko-KR" altLang="en-US" sz="1000">
                <a:ea typeface="바탕체" pitchFamily="17" charset="-127"/>
              </a:rPr>
              <a:t>분야별 전문가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과정</a:t>
            </a:r>
          </a:p>
        </p:txBody>
      </p:sp>
      <p:sp>
        <p:nvSpPr>
          <p:cNvPr id="7103535" name="Rectangle 47"/>
          <p:cNvSpPr>
            <a:spLocks noChangeArrowheads="1"/>
          </p:cNvSpPr>
          <p:nvPr/>
        </p:nvSpPr>
        <p:spPr bwMode="auto">
          <a:xfrm>
            <a:off x="1446213" y="2274888"/>
            <a:ext cx="4281487" cy="1446212"/>
          </a:xfrm>
          <a:prstGeom prst="rect">
            <a:avLst/>
          </a:prstGeom>
          <a:solidFill>
            <a:srgbClr val="FFFF99"/>
          </a:solidFill>
          <a:ln w="1270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36" name="Rectangle 48"/>
          <p:cNvSpPr>
            <a:spLocks noChangeArrowheads="1"/>
          </p:cNvSpPr>
          <p:nvPr/>
        </p:nvSpPr>
        <p:spPr bwMode="auto">
          <a:xfrm>
            <a:off x="7083425" y="3192463"/>
            <a:ext cx="1619250" cy="2651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 </a:t>
            </a:r>
            <a:r>
              <a:rPr lang="ko-KR" altLang="en-US" sz="1000">
                <a:ea typeface="바탕체" pitchFamily="17" charset="-127"/>
              </a:rPr>
              <a:t>분야별 세미나</a:t>
            </a:r>
          </a:p>
        </p:txBody>
      </p:sp>
      <p:sp>
        <p:nvSpPr>
          <p:cNvPr id="7103537" name="Rectangle 49"/>
          <p:cNvSpPr>
            <a:spLocks noChangeArrowheads="1"/>
          </p:cNvSpPr>
          <p:nvPr/>
        </p:nvSpPr>
        <p:spPr bwMode="auto">
          <a:xfrm>
            <a:off x="7058025" y="3516313"/>
            <a:ext cx="295275" cy="10842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P</a:t>
            </a:r>
          </a:p>
          <a:p>
            <a:pPr algn="ctr"/>
            <a:r>
              <a:rPr lang="en-US" altLang="ko-KR">
                <a:ea typeface="바탕체" pitchFamily="17" charset="-127"/>
              </a:rPr>
              <a:t>M</a:t>
            </a:r>
          </a:p>
          <a:p>
            <a:pPr algn="ctr"/>
            <a:r>
              <a:rPr lang="en-US" altLang="ko-KR">
                <a:ea typeface="바탕체" pitchFamily="17" charset="-127"/>
              </a:rPr>
              <a:t>P</a:t>
            </a:r>
          </a:p>
        </p:txBody>
      </p:sp>
      <p:sp>
        <p:nvSpPr>
          <p:cNvPr id="7103538" name="Rectangle 50"/>
          <p:cNvSpPr>
            <a:spLocks noChangeArrowheads="1"/>
          </p:cNvSpPr>
          <p:nvPr/>
        </p:nvSpPr>
        <p:spPr bwMode="auto">
          <a:xfrm>
            <a:off x="8093075" y="3516313"/>
            <a:ext cx="296863" cy="10842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C</a:t>
            </a:r>
          </a:p>
          <a:p>
            <a:pPr algn="ctr"/>
            <a:r>
              <a:rPr lang="en-US" altLang="ko-KR">
                <a:ea typeface="바탕체" pitchFamily="17" charset="-127"/>
              </a:rPr>
              <a:t>F</a:t>
            </a:r>
          </a:p>
          <a:p>
            <a:pPr algn="ctr"/>
            <a:r>
              <a:rPr lang="en-US" altLang="ko-KR">
                <a:ea typeface="바탕체" pitchFamily="17" charset="-127"/>
              </a:rPr>
              <a:t>A</a:t>
            </a:r>
          </a:p>
        </p:txBody>
      </p:sp>
      <p:sp>
        <p:nvSpPr>
          <p:cNvPr id="7103539" name="Rectangle 51"/>
          <p:cNvSpPr>
            <a:spLocks noChangeArrowheads="1"/>
          </p:cNvSpPr>
          <p:nvPr/>
        </p:nvSpPr>
        <p:spPr bwMode="auto">
          <a:xfrm>
            <a:off x="7751763" y="3516313"/>
            <a:ext cx="295275" cy="10842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C</a:t>
            </a:r>
          </a:p>
          <a:p>
            <a:pPr algn="ctr"/>
            <a:r>
              <a:rPr lang="en-US" altLang="ko-KR">
                <a:ea typeface="바탕체" pitchFamily="17" charset="-127"/>
              </a:rPr>
              <a:t>P</a:t>
            </a:r>
          </a:p>
          <a:p>
            <a:pPr algn="ctr"/>
            <a:r>
              <a:rPr lang="en-US" altLang="ko-KR">
                <a:ea typeface="바탕체" pitchFamily="17" charset="-127"/>
              </a:rPr>
              <a:t>M</a:t>
            </a:r>
          </a:p>
        </p:txBody>
      </p:sp>
      <p:sp>
        <p:nvSpPr>
          <p:cNvPr id="7103540" name="Rectangle 52"/>
          <p:cNvSpPr>
            <a:spLocks noChangeArrowheads="1"/>
          </p:cNvSpPr>
          <p:nvPr/>
        </p:nvSpPr>
        <p:spPr bwMode="auto">
          <a:xfrm>
            <a:off x="7410450" y="3516313"/>
            <a:ext cx="295275" cy="10842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L</a:t>
            </a:r>
          </a:p>
          <a:p>
            <a:pPr algn="ctr"/>
            <a:r>
              <a:rPr lang="en-US" altLang="ko-KR">
                <a:ea typeface="바탕체" pitchFamily="17" charset="-127"/>
              </a:rPr>
              <a:t>L</a:t>
            </a:r>
          </a:p>
          <a:p>
            <a:pPr algn="ctr"/>
            <a:r>
              <a:rPr lang="en-US" altLang="ko-KR">
                <a:ea typeface="바탕체" pitchFamily="17" charset="-127"/>
              </a:rPr>
              <a:t>M</a:t>
            </a:r>
          </a:p>
        </p:txBody>
      </p:sp>
      <p:sp>
        <p:nvSpPr>
          <p:cNvPr id="7103541" name="Rectangle 53"/>
          <p:cNvSpPr>
            <a:spLocks noChangeArrowheads="1"/>
          </p:cNvSpPr>
          <p:nvPr/>
        </p:nvSpPr>
        <p:spPr bwMode="auto">
          <a:xfrm>
            <a:off x="8434388" y="3516313"/>
            <a:ext cx="295275" cy="10842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S</a:t>
            </a:r>
          </a:p>
          <a:p>
            <a:pPr algn="ctr"/>
            <a:r>
              <a:rPr lang="en-US" altLang="ko-KR">
                <a:ea typeface="바탕체" pitchFamily="17" charset="-127"/>
              </a:rPr>
              <a:t>/</a:t>
            </a:r>
          </a:p>
          <a:p>
            <a:pPr algn="ctr"/>
            <a:r>
              <a:rPr lang="en-US" altLang="ko-KR">
                <a:ea typeface="바탕체" pitchFamily="17" charset="-127"/>
              </a:rPr>
              <a:t>P</a:t>
            </a:r>
          </a:p>
          <a:p>
            <a:pPr algn="ctr"/>
            <a:r>
              <a:rPr lang="en-US" altLang="ko-KR">
                <a:ea typeface="바탕체" pitchFamily="17" charset="-127"/>
              </a:rPr>
              <a:t>H</a:t>
            </a:r>
          </a:p>
          <a:p>
            <a:pPr algn="ctr"/>
            <a:r>
              <a:rPr lang="en-US" altLang="ko-KR">
                <a:ea typeface="바탕체" pitchFamily="17" charset="-127"/>
              </a:rPr>
              <a:t>R</a:t>
            </a:r>
          </a:p>
        </p:txBody>
      </p:sp>
      <p:sp>
        <p:nvSpPr>
          <p:cNvPr id="7103542" name="Rectangle 54"/>
          <p:cNvSpPr>
            <a:spLocks noChangeArrowheads="1"/>
          </p:cNvSpPr>
          <p:nvPr/>
        </p:nvSpPr>
        <p:spPr bwMode="auto">
          <a:xfrm>
            <a:off x="7083425" y="4729163"/>
            <a:ext cx="1619250" cy="4540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>
                <a:ea typeface="바탕체" pitchFamily="17" charset="-127"/>
              </a:rPr>
              <a:t>  GEMBA/</a:t>
            </a:r>
            <a:r>
              <a:rPr lang="ko-KR" altLang="en-US">
                <a:ea typeface="바탕체" pitchFamily="17" charset="-127"/>
              </a:rPr>
              <a:t>학위과정</a:t>
            </a:r>
          </a:p>
        </p:txBody>
      </p:sp>
      <p:sp>
        <p:nvSpPr>
          <p:cNvPr id="7103543" name="Line 55"/>
          <p:cNvSpPr>
            <a:spLocks noChangeShapeType="1"/>
          </p:cNvSpPr>
          <p:nvPr/>
        </p:nvSpPr>
        <p:spPr bwMode="auto">
          <a:xfrm>
            <a:off x="1449388" y="2454275"/>
            <a:ext cx="4267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44" name="Line 56"/>
          <p:cNvSpPr>
            <a:spLocks noChangeShapeType="1"/>
          </p:cNvSpPr>
          <p:nvPr/>
        </p:nvSpPr>
        <p:spPr bwMode="auto">
          <a:xfrm>
            <a:off x="1438275" y="4106863"/>
            <a:ext cx="4268788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45" name="Line 57"/>
          <p:cNvSpPr>
            <a:spLocks noChangeShapeType="1"/>
          </p:cNvSpPr>
          <p:nvPr/>
        </p:nvSpPr>
        <p:spPr bwMode="auto">
          <a:xfrm>
            <a:off x="1449388" y="2673350"/>
            <a:ext cx="4267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46" name="Line 58"/>
          <p:cNvSpPr>
            <a:spLocks noChangeShapeType="1"/>
          </p:cNvSpPr>
          <p:nvPr/>
        </p:nvSpPr>
        <p:spPr bwMode="auto">
          <a:xfrm>
            <a:off x="1449388" y="4349750"/>
            <a:ext cx="4267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grpSp>
        <p:nvGrpSpPr>
          <p:cNvPr id="7103547" name="Group 59"/>
          <p:cNvGrpSpPr>
            <a:grpSpLocks/>
          </p:cNvGrpSpPr>
          <p:nvPr/>
        </p:nvGrpSpPr>
        <p:grpSpPr bwMode="auto">
          <a:xfrm>
            <a:off x="2517775" y="4106863"/>
            <a:ext cx="2157413" cy="1320800"/>
            <a:chOff x="1698" y="2419"/>
            <a:chExt cx="1358" cy="784"/>
          </a:xfrm>
        </p:grpSpPr>
        <p:sp>
          <p:nvSpPr>
            <p:cNvPr id="7103548" name="Line 60"/>
            <p:cNvSpPr>
              <a:spLocks noChangeShapeType="1"/>
            </p:cNvSpPr>
            <p:nvPr/>
          </p:nvSpPr>
          <p:spPr bwMode="auto">
            <a:xfrm flipH="1">
              <a:off x="2390" y="2419"/>
              <a:ext cx="0" cy="77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49" name="Line 61"/>
            <p:cNvSpPr>
              <a:spLocks noChangeShapeType="1"/>
            </p:cNvSpPr>
            <p:nvPr/>
          </p:nvSpPr>
          <p:spPr bwMode="auto">
            <a:xfrm flipH="1">
              <a:off x="3056" y="2427"/>
              <a:ext cx="0" cy="77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50" name="Line 62"/>
            <p:cNvSpPr>
              <a:spLocks noChangeShapeType="1"/>
            </p:cNvSpPr>
            <p:nvPr/>
          </p:nvSpPr>
          <p:spPr bwMode="auto">
            <a:xfrm flipH="1">
              <a:off x="1698" y="2419"/>
              <a:ext cx="0" cy="77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3551" name="Text Box 63"/>
          <p:cNvSpPr txBox="1">
            <a:spLocks noChangeArrowheads="1"/>
          </p:cNvSpPr>
          <p:nvPr/>
        </p:nvSpPr>
        <p:spPr bwMode="auto">
          <a:xfrm>
            <a:off x="1697038" y="4108450"/>
            <a:ext cx="3784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영업                         설계                        시공                       운영  </a:t>
            </a:r>
          </a:p>
        </p:txBody>
      </p:sp>
      <p:sp>
        <p:nvSpPr>
          <p:cNvPr id="7103552" name="Text Box 64"/>
          <p:cNvSpPr txBox="1">
            <a:spLocks noChangeArrowheads="1"/>
          </p:cNvSpPr>
          <p:nvPr/>
        </p:nvSpPr>
        <p:spPr bwMode="auto">
          <a:xfrm>
            <a:off x="1733550" y="2452688"/>
            <a:ext cx="3784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sz="1000">
                <a:ea typeface="바탕체" pitchFamily="17" charset="-127"/>
              </a:rPr>
              <a:t>영업                         설계                        시공                       운영  </a:t>
            </a:r>
          </a:p>
        </p:txBody>
      </p:sp>
      <p:sp>
        <p:nvSpPr>
          <p:cNvPr id="7103553" name="Text Box 65"/>
          <p:cNvSpPr txBox="1">
            <a:spLocks noChangeArrowheads="1"/>
          </p:cNvSpPr>
          <p:nvPr/>
        </p:nvSpPr>
        <p:spPr bwMode="auto">
          <a:xfrm>
            <a:off x="2897188" y="3854450"/>
            <a:ext cx="13795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Senior Best School </a:t>
            </a:r>
          </a:p>
        </p:txBody>
      </p:sp>
      <p:sp>
        <p:nvSpPr>
          <p:cNvPr id="7103554" name="Text Box 66"/>
          <p:cNvSpPr txBox="1">
            <a:spLocks noChangeArrowheads="1"/>
          </p:cNvSpPr>
          <p:nvPr/>
        </p:nvSpPr>
        <p:spPr bwMode="auto">
          <a:xfrm>
            <a:off x="2921000" y="2225675"/>
            <a:ext cx="13938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Master Best School </a:t>
            </a:r>
          </a:p>
        </p:txBody>
      </p:sp>
      <p:sp>
        <p:nvSpPr>
          <p:cNvPr id="7103555" name="Rectangle 67"/>
          <p:cNvSpPr>
            <a:spLocks noChangeArrowheads="1"/>
          </p:cNvSpPr>
          <p:nvPr/>
        </p:nvSpPr>
        <p:spPr bwMode="auto">
          <a:xfrm>
            <a:off x="1490663" y="5075238"/>
            <a:ext cx="960437" cy="3175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협상 및 계약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실무</a:t>
            </a:r>
          </a:p>
        </p:txBody>
      </p:sp>
      <p:sp>
        <p:nvSpPr>
          <p:cNvPr id="7103556" name="Rectangle 68"/>
          <p:cNvSpPr>
            <a:spLocks noChangeArrowheads="1"/>
          </p:cNvSpPr>
          <p:nvPr/>
        </p:nvSpPr>
        <p:spPr bwMode="auto">
          <a:xfrm>
            <a:off x="3673475" y="3463925"/>
            <a:ext cx="960438" cy="2286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조직관리 </a:t>
            </a:r>
          </a:p>
        </p:txBody>
      </p:sp>
      <p:sp>
        <p:nvSpPr>
          <p:cNvPr id="7103557" name="Rectangle 69"/>
          <p:cNvSpPr>
            <a:spLocks noChangeArrowheads="1"/>
          </p:cNvSpPr>
          <p:nvPr/>
        </p:nvSpPr>
        <p:spPr bwMode="auto">
          <a:xfrm>
            <a:off x="1492250" y="3071813"/>
            <a:ext cx="962025" cy="3556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ko-KR" sz="900">
                <a:ea typeface="바탕체" pitchFamily="17" charset="-127"/>
              </a:rPr>
              <a:t>  Strategic  </a:t>
            </a:r>
          </a:p>
          <a:p>
            <a:pPr algn="ctr">
              <a:lnSpc>
                <a:spcPct val="90000"/>
              </a:lnSpc>
            </a:pPr>
            <a:r>
              <a:rPr lang="en-US" altLang="ko-KR" sz="900">
                <a:ea typeface="바탕체" pitchFamily="17" charset="-127"/>
              </a:rPr>
              <a:t> Planning  </a:t>
            </a:r>
          </a:p>
        </p:txBody>
      </p:sp>
      <p:sp>
        <p:nvSpPr>
          <p:cNvPr id="7103558" name="Rectangle 70"/>
          <p:cNvSpPr>
            <a:spLocks noChangeArrowheads="1"/>
          </p:cNvSpPr>
          <p:nvPr/>
        </p:nvSpPr>
        <p:spPr bwMode="auto">
          <a:xfrm>
            <a:off x="1490663" y="4386263"/>
            <a:ext cx="960437" cy="279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영업 기획 </a:t>
            </a:r>
          </a:p>
        </p:txBody>
      </p:sp>
      <p:sp>
        <p:nvSpPr>
          <p:cNvPr id="7103559" name="Rectangle 71"/>
          <p:cNvSpPr>
            <a:spLocks noChangeArrowheads="1"/>
          </p:cNvSpPr>
          <p:nvPr/>
        </p:nvSpPr>
        <p:spPr bwMode="auto">
          <a:xfrm>
            <a:off x="8110538" y="5457825"/>
            <a:ext cx="328612" cy="660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IT</a:t>
            </a:r>
          </a:p>
          <a:p>
            <a:pPr algn="ctr" eaLnBrk="1" latinLnBrk="1" hangingPunct="1"/>
            <a:r>
              <a:rPr kumimoji="1" lang="en-US" altLang="ko-KR" sz="1000">
                <a:ea typeface="바탕체" pitchFamily="17" charset="-127"/>
              </a:rPr>
              <a:t>  </a:t>
            </a:r>
            <a:r>
              <a:rPr kumimoji="1" lang="ko-KR" altLang="en-US" sz="1000">
                <a:ea typeface="바탕체" pitchFamily="17" charset="-127"/>
              </a:rPr>
              <a:t>직군 </a:t>
            </a: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</a:t>
            </a:r>
          </a:p>
          <a:p>
            <a:pPr algn="ctr" eaLnBrk="1" latinLnBrk="1" hangingPunct="1"/>
            <a:r>
              <a:rPr kumimoji="1" lang="ko-KR" altLang="en-US" sz="1000">
                <a:ea typeface="바탕체" pitchFamily="17" charset="-127"/>
              </a:rPr>
              <a:t> </a:t>
            </a:r>
          </a:p>
        </p:txBody>
      </p:sp>
      <p:sp>
        <p:nvSpPr>
          <p:cNvPr id="7103560" name="Rectangle 72"/>
          <p:cNvSpPr>
            <a:spLocks noChangeArrowheads="1"/>
          </p:cNvSpPr>
          <p:nvPr/>
        </p:nvSpPr>
        <p:spPr bwMode="auto">
          <a:xfrm>
            <a:off x="1417638" y="5867400"/>
            <a:ext cx="7435850" cy="34131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Ⅱ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급 신임자 과정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(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전략과제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,Project Management, Coaching, Communication skill </a:t>
            </a:r>
            <a:r>
              <a:rPr kumimoji="1" lang="ko-KR" altLang="en-US" sz="1000">
                <a:solidFill>
                  <a:schemeClr val="bg1"/>
                </a:solidFill>
                <a:ea typeface="바탕체" pitchFamily="17" charset="-127"/>
              </a:rPr>
              <a:t>등</a:t>
            </a:r>
            <a:r>
              <a:rPr kumimoji="1" lang="en-US" altLang="ko-KR" sz="1000">
                <a:solidFill>
                  <a:schemeClr val="bg1"/>
                </a:solidFill>
                <a:ea typeface="바탕체" pitchFamily="17" charset="-127"/>
              </a:rPr>
              <a:t>) </a:t>
            </a:r>
          </a:p>
        </p:txBody>
      </p:sp>
      <p:sp>
        <p:nvSpPr>
          <p:cNvPr id="7103561" name="Rectangle 73"/>
          <p:cNvSpPr>
            <a:spLocks noChangeArrowheads="1"/>
          </p:cNvSpPr>
          <p:nvPr/>
        </p:nvSpPr>
        <p:spPr bwMode="auto">
          <a:xfrm>
            <a:off x="1490663" y="4716463"/>
            <a:ext cx="960437" cy="3048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사업 심의안 </a:t>
            </a:r>
          </a:p>
          <a:p>
            <a:pPr algn="ctr"/>
            <a:r>
              <a:rPr lang="ko-KR" altLang="en-US" sz="1000">
                <a:ea typeface="바탕체" pitchFamily="17" charset="-127"/>
              </a:rPr>
              <a:t>작성 </a:t>
            </a:r>
          </a:p>
        </p:txBody>
      </p:sp>
      <p:sp>
        <p:nvSpPr>
          <p:cNvPr id="7103562" name="Rectangle 74"/>
          <p:cNvSpPr>
            <a:spLocks noChangeArrowheads="1"/>
          </p:cNvSpPr>
          <p:nvPr/>
        </p:nvSpPr>
        <p:spPr bwMode="auto">
          <a:xfrm>
            <a:off x="3673475" y="3209925"/>
            <a:ext cx="960438" cy="2286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공법선정 </a:t>
            </a:r>
          </a:p>
        </p:txBody>
      </p:sp>
      <p:sp>
        <p:nvSpPr>
          <p:cNvPr id="7103563" name="Rectangle 75"/>
          <p:cNvSpPr>
            <a:spLocks noChangeArrowheads="1"/>
          </p:cNvSpPr>
          <p:nvPr/>
        </p:nvSpPr>
        <p:spPr bwMode="auto">
          <a:xfrm>
            <a:off x="3675063" y="5097463"/>
            <a:ext cx="960437" cy="2921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공사관리 고급  </a:t>
            </a:r>
          </a:p>
        </p:txBody>
      </p:sp>
      <p:sp>
        <p:nvSpPr>
          <p:cNvPr id="7103564" name="Rectangle 76"/>
          <p:cNvSpPr>
            <a:spLocks noChangeArrowheads="1"/>
          </p:cNvSpPr>
          <p:nvPr/>
        </p:nvSpPr>
        <p:spPr bwMode="auto">
          <a:xfrm>
            <a:off x="3675063" y="4767263"/>
            <a:ext cx="960437" cy="2921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ea typeface="바탕체" pitchFamily="17" charset="-127"/>
              </a:rPr>
              <a:t>설계검토 </a:t>
            </a:r>
          </a:p>
        </p:txBody>
      </p:sp>
      <p:sp>
        <p:nvSpPr>
          <p:cNvPr id="7103565" name="Rectangle 77"/>
          <p:cNvSpPr>
            <a:spLocks noChangeArrowheads="1"/>
          </p:cNvSpPr>
          <p:nvPr/>
        </p:nvSpPr>
        <p:spPr bwMode="auto">
          <a:xfrm>
            <a:off x="3675063" y="4398963"/>
            <a:ext cx="960437" cy="3175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Claim </a:t>
            </a:r>
            <a:r>
              <a:rPr lang="ko-KR" altLang="en-US" sz="1000">
                <a:ea typeface="바탕체" pitchFamily="17" charset="-127"/>
              </a:rPr>
              <a:t>및 </a:t>
            </a:r>
          </a:p>
          <a:p>
            <a:pPr algn="ctr"/>
            <a:r>
              <a:rPr lang="en-US" altLang="ko-KR" sz="1000">
                <a:ea typeface="바탕체" pitchFamily="17" charset="-127"/>
              </a:rPr>
              <a:t>Risk </a:t>
            </a:r>
            <a:r>
              <a:rPr lang="ko-KR" altLang="en-US" sz="1000">
                <a:ea typeface="바탕체" pitchFamily="17" charset="-127"/>
              </a:rPr>
              <a:t>관리</a:t>
            </a:r>
          </a:p>
        </p:txBody>
      </p:sp>
      <p:sp>
        <p:nvSpPr>
          <p:cNvPr id="7103566" name="Rectangle 78"/>
          <p:cNvSpPr>
            <a:spLocks noChangeArrowheads="1"/>
          </p:cNvSpPr>
          <p:nvPr/>
        </p:nvSpPr>
        <p:spPr bwMode="auto">
          <a:xfrm>
            <a:off x="3673475" y="2955925"/>
            <a:ext cx="960438" cy="2286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대 고객관리 </a:t>
            </a:r>
          </a:p>
        </p:txBody>
      </p:sp>
      <p:sp>
        <p:nvSpPr>
          <p:cNvPr id="7103567" name="Rectangle 79"/>
          <p:cNvSpPr>
            <a:spLocks noChangeArrowheads="1"/>
          </p:cNvSpPr>
          <p:nvPr/>
        </p:nvSpPr>
        <p:spPr bwMode="auto">
          <a:xfrm>
            <a:off x="3673475" y="2701925"/>
            <a:ext cx="960438" cy="2286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altLang="ko-KR" sz="1000">
                <a:ea typeface="바탕체" pitchFamily="17" charset="-127"/>
              </a:rPr>
              <a:t> </a:t>
            </a:r>
            <a:r>
              <a:rPr lang="ko-KR" altLang="en-US" sz="1000">
                <a:ea typeface="바탕체" pitchFamily="17" charset="-127"/>
              </a:rPr>
              <a:t>의사결정 </a:t>
            </a:r>
          </a:p>
        </p:txBody>
      </p:sp>
      <p:grpSp>
        <p:nvGrpSpPr>
          <p:cNvPr id="7103568" name="Group 80"/>
          <p:cNvGrpSpPr>
            <a:grpSpLocks/>
          </p:cNvGrpSpPr>
          <p:nvPr/>
        </p:nvGrpSpPr>
        <p:grpSpPr bwMode="auto">
          <a:xfrm>
            <a:off x="2511425" y="2441575"/>
            <a:ext cx="2205038" cy="1279525"/>
            <a:chOff x="1694" y="1474"/>
            <a:chExt cx="1389" cy="622"/>
          </a:xfrm>
        </p:grpSpPr>
        <p:sp>
          <p:nvSpPr>
            <p:cNvPr id="7103569" name="Line 81"/>
            <p:cNvSpPr>
              <a:spLocks noChangeShapeType="1"/>
            </p:cNvSpPr>
            <p:nvPr/>
          </p:nvSpPr>
          <p:spPr bwMode="auto">
            <a:xfrm flipH="1">
              <a:off x="2391" y="1474"/>
              <a:ext cx="3" cy="61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70" name="Line 82"/>
            <p:cNvSpPr>
              <a:spLocks noChangeShapeType="1"/>
            </p:cNvSpPr>
            <p:nvPr/>
          </p:nvSpPr>
          <p:spPr bwMode="auto">
            <a:xfrm>
              <a:off x="3078" y="1478"/>
              <a:ext cx="5" cy="61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71" name="Line 83"/>
            <p:cNvSpPr>
              <a:spLocks noChangeShapeType="1"/>
            </p:cNvSpPr>
            <p:nvPr/>
          </p:nvSpPr>
          <p:spPr bwMode="auto">
            <a:xfrm>
              <a:off x="1694" y="1478"/>
              <a:ext cx="5" cy="61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7103572" name="Text Box 84"/>
          <p:cNvSpPr txBox="1">
            <a:spLocks noChangeArrowheads="1"/>
          </p:cNvSpPr>
          <p:nvPr/>
        </p:nvSpPr>
        <p:spPr bwMode="auto">
          <a:xfrm>
            <a:off x="881063" y="2301875"/>
            <a:ext cx="3889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600">
                <a:ea typeface="바탕체" pitchFamily="17" charset="-127"/>
              </a:rPr>
              <a:t>Ⅱ</a:t>
            </a:r>
          </a:p>
        </p:txBody>
      </p:sp>
      <p:sp>
        <p:nvSpPr>
          <p:cNvPr id="7103573" name="Line 85"/>
          <p:cNvSpPr>
            <a:spLocks noChangeShapeType="1"/>
          </p:cNvSpPr>
          <p:nvPr/>
        </p:nvSpPr>
        <p:spPr bwMode="auto">
          <a:xfrm>
            <a:off x="892175" y="1993900"/>
            <a:ext cx="8054975" cy="317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3574" name="AutoShape 86"/>
          <p:cNvSpPr>
            <a:spLocks noChangeArrowheads="1"/>
          </p:cNvSpPr>
          <p:nvPr/>
        </p:nvSpPr>
        <p:spPr bwMode="auto">
          <a:xfrm>
            <a:off x="4827588" y="1912938"/>
            <a:ext cx="760412" cy="284162"/>
          </a:xfrm>
          <a:prstGeom prst="flowChartDecision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solidFill>
                  <a:srgbClr val="FFFFCC"/>
                </a:solidFill>
                <a:ea typeface="바탕체" pitchFamily="17" charset="-127"/>
              </a:rPr>
              <a:t>선발</a:t>
            </a:r>
          </a:p>
        </p:txBody>
      </p:sp>
      <p:sp>
        <p:nvSpPr>
          <p:cNvPr id="7103575" name="Text Box 87"/>
          <p:cNvSpPr txBox="1">
            <a:spLocks noChangeArrowheads="1"/>
          </p:cNvSpPr>
          <p:nvPr/>
        </p:nvSpPr>
        <p:spPr bwMode="auto">
          <a:xfrm>
            <a:off x="857250" y="1443038"/>
            <a:ext cx="5238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(</a:t>
            </a:r>
            <a:r>
              <a:rPr kumimoji="1" lang="ko-KR" altLang="en-US" sz="1000">
                <a:ea typeface="바탕체" pitchFamily="17" charset="-127"/>
              </a:rPr>
              <a:t>부장</a:t>
            </a:r>
            <a:r>
              <a:rPr kumimoji="1" lang="en-US" altLang="ko-KR" sz="1000">
                <a:ea typeface="바탕체" pitchFamily="17" charset="-127"/>
              </a:rPr>
              <a:t>)</a:t>
            </a:r>
          </a:p>
        </p:txBody>
      </p:sp>
      <p:sp>
        <p:nvSpPr>
          <p:cNvPr id="7103576" name="Text Box 88"/>
          <p:cNvSpPr txBox="1">
            <a:spLocks noChangeArrowheads="1"/>
          </p:cNvSpPr>
          <p:nvPr/>
        </p:nvSpPr>
        <p:spPr bwMode="auto">
          <a:xfrm>
            <a:off x="295275" y="1862138"/>
            <a:ext cx="647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latinLnBrk="1" hangingPunct="1">
              <a:lnSpc>
                <a:spcPct val="110000"/>
              </a:lnSpc>
            </a:pPr>
            <a:r>
              <a:rPr kumimoji="1" lang="en-US" altLang="ko-KR" sz="1000">
                <a:ea typeface="바탕체" pitchFamily="17" charset="-127"/>
              </a:rPr>
              <a:t> 17</a:t>
            </a:r>
            <a:r>
              <a:rPr kumimoji="1" lang="ko-KR" altLang="en-US" sz="1000">
                <a:ea typeface="바탕체" pitchFamily="17" charset="-127"/>
              </a:rPr>
              <a:t>년 ▶</a:t>
            </a:r>
          </a:p>
        </p:txBody>
      </p:sp>
      <p:sp>
        <p:nvSpPr>
          <p:cNvPr id="7103577" name="AutoShape 89"/>
          <p:cNvSpPr>
            <a:spLocks noChangeArrowheads="1"/>
          </p:cNvSpPr>
          <p:nvPr/>
        </p:nvSpPr>
        <p:spPr bwMode="auto">
          <a:xfrm>
            <a:off x="4953000" y="6129338"/>
            <a:ext cx="762000" cy="284162"/>
          </a:xfrm>
          <a:prstGeom prst="flowChartDecision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solidFill>
                  <a:srgbClr val="FFFFCC"/>
                </a:solidFill>
                <a:ea typeface="바탕체" pitchFamily="17" charset="-127"/>
              </a:rPr>
              <a:t>선발</a:t>
            </a:r>
          </a:p>
        </p:txBody>
      </p:sp>
      <p:sp>
        <p:nvSpPr>
          <p:cNvPr id="7103578" name="AutoShape 90"/>
          <p:cNvSpPr>
            <a:spLocks noChangeArrowheads="1"/>
          </p:cNvSpPr>
          <p:nvPr/>
        </p:nvSpPr>
        <p:spPr bwMode="auto">
          <a:xfrm>
            <a:off x="6626225" y="5581650"/>
            <a:ext cx="762000" cy="295275"/>
          </a:xfrm>
          <a:prstGeom prst="flowChartDecision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sz="1000">
                <a:solidFill>
                  <a:srgbClr val="FFFFCC"/>
                </a:solidFill>
                <a:ea typeface="바탕체" pitchFamily="17" charset="-127"/>
              </a:rPr>
              <a:t>선발</a:t>
            </a:r>
          </a:p>
        </p:txBody>
      </p:sp>
      <p:sp>
        <p:nvSpPr>
          <p:cNvPr id="7103579" name="Line 91"/>
          <p:cNvSpPr>
            <a:spLocks noChangeShapeType="1"/>
          </p:cNvSpPr>
          <p:nvPr/>
        </p:nvSpPr>
        <p:spPr bwMode="auto">
          <a:xfrm>
            <a:off x="5918200" y="2603500"/>
            <a:ext cx="2819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80" name="Line 92"/>
          <p:cNvSpPr>
            <a:spLocks noChangeShapeType="1"/>
          </p:cNvSpPr>
          <p:nvPr/>
        </p:nvSpPr>
        <p:spPr bwMode="auto">
          <a:xfrm>
            <a:off x="5918200" y="2870200"/>
            <a:ext cx="2819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3581" name="Line 93"/>
          <p:cNvSpPr>
            <a:spLocks noChangeShapeType="1"/>
          </p:cNvSpPr>
          <p:nvPr/>
        </p:nvSpPr>
        <p:spPr bwMode="auto">
          <a:xfrm>
            <a:off x="1360488" y="711200"/>
            <a:ext cx="0" cy="5562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grpSp>
        <p:nvGrpSpPr>
          <p:cNvPr id="7103582" name="Group 94"/>
          <p:cNvGrpSpPr>
            <a:grpSpLocks/>
          </p:cNvGrpSpPr>
          <p:nvPr/>
        </p:nvGrpSpPr>
        <p:grpSpPr bwMode="auto">
          <a:xfrm>
            <a:off x="8934450" y="704850"/>
            <a:ext cx="812800" cy="876300"/>
            <a:chOff x="5616" y="536"/>
            <a:chExt cx="512" cy="552"/>
          </a:xfrm>
        </p:grpSpPr>
        <p:sp>
          <p:nvSpPr>
            <p:cNvPr id="7103583" name="Rectangle 95"/>
            <p:cNvSpPr>
              <a:spLocks noChangeArrowheads="1"/>
            </p:cNvSpPr>
            <p:nvPr/>
          </p:nvSpPr>
          <p:spPr bwMode="auto">
            <a:xfrm>
              <a:off x="5616" y="536"/>
              <a:ext cx="512" cy="552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3584" name="Rectangle 96"/>
            <p:cNvSpPr>
              <a:spLocks noChangeArrowheads="1"/>
            </p:cNvSpPr>
            <p:nvPr/>
          </p:nvSpPr>
          <p:spPr bwMode="auto">
            <a:xfrm>
              <a:off x="5647" y="689"/>
              <a:ext cx="449" cy="11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 sz="1000">
                  <a:ea typeface="바탕체" pitchFamily="17" charset="-127"/>
                </a:rPr>
                <a:t>기존과정</a:t>
              </a:r>
            </a:p>
          </p:txBody>
        </p:sp>
        <p:sp>
          <p:nvSpPr>
            <p:cNvPr id="7103585" name="Rectangle 97"/>
            <p:cNvSpPr>
              <a:spLocks noChangeArrowheads="1"/>
            </p:cNvSpPr>
            <p:nvPr/>
          </p:nvSpPr>
          <p:spPr bwMode="auto">
            <a:xfrm>
              <a:off x="5647" y="820"/>
              <a:ext cx="449" cy="112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solidFill>
                    <a:schemeClr val="bg1"/>
                  </a:solidFill>
                  <a:ea typeface="바탕체" pitchFamily="17" charset="-127"/>
                </a:rPr>
                <a:t>GS</a:t>
              </a:r>
              <a:r>
                <a:rPr lang="ko-KR" altLang="en-US" sz="1000">
                  <a:solidFill>
                    <a:schemeClr val="bg1"/>
                  </a:solidFill>
                  <a:ea typeface="바탕체" pitchFamily="17" charset="-127"/>
                </a:rPr>
                <a:t>그룹</a:t>
              </a:r>
            </a:p>
          </p:txBody>
        </p:sp>
        <p:sp>
          <p:nvSpPr>
            <p:cNvPr id="7103586" name="Rectangle 98"/>
            <p:cNvSpPr>
              <a:spLocks noChangeArrowheads="1"/>
            </p:cNvSpPr>
            <p:nvPr/>
          </p:nvSpPr>
          <p:spPr bwMode="auto">
            <a:xfrm>
              <a:off x="5647" y="567"/>
              <a:ext cx="449" cy="11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 </a:t>
              </a:r>
              <a:r>
                <a:rPr lang="ko-KR" altLang="en-US" sz="1000">
                  <a:ea typeface="바탕체" pitchFamily="17" charset="-127"/>
                </a:rPr>
                <a:t>과정개발 </a:t>
              </a:r>
            </a:p>
          </p:txBody>
        </p:sp>
        <p:sp>
          <p:nvSpPr>
            <p:cNvPr id="7103587" name="Rectangle 99"/>
            <p:cNvSpPr>
              <a:spLocks noChangeArrowheads="1"/>
            </p:cNvSpPr>
            <p:nvPr/>
          </p:nvSpPr>
          <p:spPr bwMode="auto">
            <a:xfrm>
              <a:off x="5647" y="945"/>
              <a:ext cx="449" cy="112"/>
            </a:xfrm>
            <a:prstGeom prst="rect">
              <a:avLst/>
            </a:prstGeom>
            <a:solidFill>
              <a:srgbClr val="EAEAEA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LG</a:t>
              </a:r>
              <a:r>
                <a:rPr lang="ko-KR" altLang="en-US" sz="1000">
                  <a:ea typeface="바탕체" pitchFamily="17" charset="-127"/>
                </a:rPr>
                <a:t>그룹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4514" name="Line 2"/>
          <p:cNvSpPr>
            <a:spLocks noChangeShapeType="1"/>
          </p:cNvSpPr>
          <p:nvPr/>
        </p:nvSpPr>
        <p:spPr bwMode="auto">
          <a:xfrm>
            <a:off x="5049838" y="1508125"/>
            <a:ext cx="0" cy="3482975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4515" name="Rectangle 3"/>
          <p:cNvSpPr>
            <a:spLocks noChangeArrowheads="1"/>
          </p:cNvSpPr>
          <p:nvPr/>
        </p:nvSpPr>
        <p:spPr bwMode="auto">
          <a:xfrm>
            <a:off x="1260475" y="1506538"/>
            <a:ext cx="7088188" cy="3471862"/>
          </a:xfrm>
          <a:prstGeom prst="rect">
            <a:avLst/>
          </a:prstGeom>
          <a:noFill/>
          <a:ln w="127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04516" name="Line 4"/>
          <p:cNvSpPr>
            <a:spLocks noChangeShapeType="1"/>
          </p:cNvSpPr>
          <p:nvPr/>
        </p:nvSpPr>
        <p:spPr bwMode="auto">
          <a:xfrm flipH="1">
            <a:off x="1762125" y="1512888"/>
            <a:ext cx="7938" cy="3490912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4517" name="Line 5"/>
          <p:cNvSpPr>
            <a:spLocks noChangeShapeType="1"/>
          </p:cNvSpPr>
          <p:nvPr/>
        </p:nvSpPr>
        <p:spPr bwMode="auto">
          <a:xfrm>
            <a:off x="1260475" y="3987800"/>
            <a:ext cx="7100888" cy="1588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4518" name="Text Box 6"/>
          <p:cNvSpPr txBox="1">
            <a:spLocks noChangeArrowheads="1"/>
          </p:cNvSpPr>
          <p:nvPr/>
        </p:nvSpPr>
        <p:spPr bwMode="auto">
          <a:xfrm>
            <a:off x="1198563" y="2538413"/>
            <a:ext cx="6921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부사장 </a:t>
            </a:r>
          </a:p>
        </p:txBody>
      </p:sp>
      <p:sp>
        <p:nvSpPr>
          <p:cNvPr id="7104519" name="Text Box 7"/>
          <p:cNvSpPr txBox="1">
            <a:spLocks noChangeArrowheads="1"/>
          </p:cNvSpPr>
          <p:nvPr/>
        </p:nvSpPr>
        <p:spPr bwMode="auto">
          <a:xfrm>
            <a:off x="1935163" y="5537200"/>
            <a:ext cx="6483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/>
            <a:r>
              <a:rPr kumimoji="1" lang="en-US" altLang="ko-KR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건축         주택           토목        플랜트     환경안전     </a:t>
            </a:r>
            <a:r>
              <a:rPr kumimoji="1" lang="en-US" altLang="ko-KR" b="0">
                <a:latin typeface="HY견고딕" pitchFamily="18" charset="-127"/>
                <a:ea typeface="HY견고딕" pitchFamily="18" charset="-127"/>
              </a:rPr>
              <a:t>Marketing       Fin.         HR         </a:t>
            </a:r>
            <a:endParaRPr kumimoji="1" lang="en-US" altLang="ko-KR" b="0" u="sng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104520" name="Line 8"/>
          <p:cNvSpPr>
            <a:spLocks noChangeShapeType="1"/>
          </p:cNvSpPr>
          <p:nvPr/>
        </p:nvSpPr>
        <p:spPr bwMode="auto">
          <a:xfrm flipV="1">
            <a:off x="2198688" y="52705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1" name="Line 9"/>
          <p:cNvSpPr>
            <a:spLocks noChangeShapeType="1"/>
          </p:cNvSpPr>
          <p:nvPr/>
        </p:nvSpPr>
        <p:spPr bwMode="auto">
          <a:xfrm flipV="1">
            <a:off x="3009900" y="52705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2" name="Line 10"/>
          <p:cNvSpPr>
            <a:spLocks noChangeShapeType="1"/>
          </p:cNvSpPr>
          <p:nvPr/>
        </p:nvSpPr>
        <p:spPr bwMode="auto">
          <a:xfrm flipV="1">
            <a:off x="3873500" y="5283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3" name="Line 11"/>
          <p:cNvSpPr>
            <a:spLocks noChangeShapeType="1"/>
          </p:cNvSpPr>
          <p:nvPr/>
        </p:nvSpPr>
        <p:spPr bwMode="auto">
          <a:xfrm flipV="1">
            <a:off x="4622800" y="5283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4" name="Line 12"/>
          <p:cNvSpPr>
            <a:spLocks noChangeShapeType="1"/>
          </p:cNvSpPr>
          <p:nvPr/>
        </p:nvSpPr>
        <p:spPr bwMode="auto">
          <a:xfrm flipV="1">
            <a:off x="5435600" y="5283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5" name="Line 13"/>
          <p:cNvSpPr>
            <a:spLocks noChangeShapeType="1"/>
          </p:cNvSpPr>
          <p:nvPr/>
        </p:nvSpPr>
        <p:spPr bwMode="auto">
          <a:xfrm flipV="1">
            <a:off x="6248400" y="5283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6" name="Line 14"/>
          <p:cNvSpPr>
            <a:spLocks noChangeShapeType="1"/>
          </p:cNvSpPr>
          <p:nvPr/>
        </p:nvSpPr>
        <p:spPr bwMode="auto">
          <a:xfrm flipV="1">
            <a:off x="7112000" y="5283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7" name="Line 15"/>
          <p:cNvSpPr>
            <a:spLocks noChangeShapeType="1"/>
          </p:cNvSpPr>
          <p:nvPr/>
        </p:nvSpPr>
        <p:spPr bwMode="auto">
          <a:xfrm flipV="1">
            <a:off x="7924800" y="5257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8" name="Line 16"/>
          <p:cNvSpPr>
            <a:spLocks noChangeShapeType="1"/>
          </p:cNvSpPr>
          <p:nvPr/>
        </p:nvSpPr>
        <p:spPr bwMode="auto">
          <a:xfrm>
            <a:off x="2209800" y="5283200"/>
            <a:ext cx="5715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29" name="Rectangle 17"/>
          <p:cNvSpPr>
            <a:spLocks noChangeArrowheads="1"/>
          </p:cNvSpPr>
          <p:nvPr/>
        </p:nvSpPr>
        <p:spPr bwMode="auto">
          <a:xfrm>
            <a:off x="1773238" y="4686300"/>
            <a:ext cx="3295650" cy="301625"/>
          </a:xfrm>
          <a:prstGeom prst="rect">
            <a:avLst/>
          </a:prstGeom>
          <a:solidFill>
            <a:srgbClr val="FFFF99"/>
          </a:solidFill>
          <a:ln w="1270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경영자</a:t>
            </a:r>
          </a:p>
        </p:txBody>
      </p:sp>
      <p:sp>
        <p:nvSpPr>
          <p:cNvPr id="7104530" name="Rectangle 18"/>
          <p:cNvSpPr>
            <a:spLocks noChangeArrowheads="1"/>
          </p:cNvSpPr>
          <p:nvPr/>
        </p:nvSpPr>
        <p:spPr bwMode="auto">
          <a:xfrm>
            <a:off x="5049838" y="4686300"/>
            <a:ext cx="3295650" cy="301625"/>
          </a:xfrm>
          <a:prstGeom prst="rect">
            <a:avLst/>
          </a:prstGeom>
          <a:solidFill>
            <a:srgbClr val="FFCC99"/>
          </a:solidFill>
          <a:ln w="1270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전문위원</a:t>
            </a: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전문직</a:t>
            </a: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)</a:t>
            </a:r>
          </a:p>
        </p:txBody>
      </p:sp>
      <p:sp>
        <p:nvSpPr>
          <p:cNvPr id="7104531" name="Text Box 19"/>
          <p:cNvSpPr txBox="1">
            <a:spLocks noChangeArrowheads="1"/>
          </p:cNvSpPr>
          <p:nvPr/>
        </p:nvSpPr>
        <p:spPr bwMode="auto">
          <a:xfrm>
            <a:off x="1223963" y="1687513"/>
            <a:ext cx="5413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b="0">
                <a:latin typeface="HY견고딕" pitchFamily="18" charset="-127"/>
                <a:ea typeface="HY견고딕" pitchFamily="18" charset="-127"/>
              </a:rPr>
              <a:t>CEO</a:t>
            </a:r>
          </a:p>
        </p:txBody>
      </p:sp>
      <p:sp>
        <p:nvSpPr>
          <p:cNvPr id="7104532" name="Rectangle 20"/>
          <p:cNvSpPr>
            <a:spLocks noChangeArrowheads="1"/>
          </p:cNvSpPr>
          <p:nvPr/>
        </p:nvSpPr>
        <p:spPr bwMode="auto">
          <a:xfrm>
            <a:off x="1862138" y="2292350"/>
            <a:ext cx="781050" cy="1909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최고 경영자 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과정</a:t>
            </a:r>
          </a:p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경영정보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네트웍</a:t>
            </a: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)</a:t>
            </a:r>
          </a:p>
        </p:txBody>
      </p:sp>
      <p:sp>
        <p:nvSpPr>
          <p:cNvPr id="7104533" name="Text Box 21"/>
          <p:cNvSpPr txBox="1">
            <a:spLocks noChangeArrowheads="1"/>
          </p:cNvSpPr>
          <p:nvPr/>
        </p:nvSpPr>
        <p:spPr bwMode="auto">
          <a:xfrm>
            <a:off x="1249363" y="2982913"/>
            <a:ext cx="5397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전무 </a:t>
            </a:r>
          </a:p>
        </p:txBody>
      </p:sp>
      <p:sp>
        <p:nvSpPr>
          <p:cNvPr id="7104534" name="Text Box 22"/>
          <p:cNvSpPr txBox="1">
            <a:spLocks noChangeArrowheads="1"/>
          </p:cNvSpPr>
          <p:nvPr/>
        </p:nvSpPr>
        <p:spPr bwMode="auto">
          <a:xfrm>
            <a:off x="1236663" y="3465513"/>
            <a:ext cx="4889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상무</a:t>
            </a:r>
          </a:p>
        </p:txBody>
      </p:sp>
      <p:sp>
        <p:nvSpPr>
          <p:cNvPr id="7104535" name="Text Box 23"/>
          <p:cNvSpPr txBox="1">
            <a:spLocks noChangeArrowheads="1"/>
          </p:cNvSpPr>
          <p:nvPr/>
        </p:nvSpPr>
        <p:spPr bwMode="auto">
          <a:xfrm>
            <a:off x="1187450" y="4151313"/>
            <a:ext cx="639763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상무보</a:t>
            </a:r>
          </a:p>
        </p:txBody>
      </p:sp>
      <p:sp>
        <p:nvSpPr>
          <p:cNvPr id="7104536" name="Line 24"/>
          <p:cNvSpPr>
            <a:spLocks noChangeShapeType="1"/>
          </p:cNvSpPr>
          <p:nvPr/>
        </p:nvSpPr>
        <p:spPr bwMode="auto">
          <a:xfrm>
            <a:off x="1260475" y="2171700"/>
            <a:ext cx="7100888" cy="1588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4537" name="Rectangle 25"/>
          <p:cNvSpPr>
            <a:spLocks noChangeArrowheads="1"/>
          </p:cNvSpPr>
          <p:nvPr/>
        </p:nvSpPr>
        <p:spPr bwMode="auto">
          <a:xfrm>
            <a:off x="2840038" y="2000250"/>
            <a:ext cx="819150" cy="2190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임원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리더십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세미나</a:t>
            </a:r>
          </a:p>
          <a:p>
            <a:pPr algn="ctr" eaLnBrk="1" latinLnBrk="1" hangingPunct="1"/>
            <a:endParaRPr kumimoji="1" lang="ko-KR" altLang="en-US" sz="1000" b="0">
              <a:latin typeface="HY견고딕" pitchFamily="18" charset="-127"/>
              <a:ea typeface="HY견고딕" pitchFamily="18" charset="-127"/>
            </a:endParaRPr>
          </a:p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경영</a:t>
            </a: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Issue</a:t>
            </a:r>
          </a:p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Challenge)</a:t>
            </a:r>
          </a:p>
          <a:p>
            <a:pPr algn="ctr" eaLnBrk="1" latinLnBrk="1" hangingPunct="1"/>
            <a:endParaRPr kumimoji="1" lang="en-US" altLang="ko-KR" sz="1000" b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104538" name="Rectangle 26"/>
          <p:cNvSpPr>
            <a:spLocks noChangeArrowheads="1"/>
          </p:cNvSpPr>
          <p:nvPr/>
        </p:nvSpPr>
        <p:spPr bwMode="auto">
          <a:xfrm>
            <a:off x="6027738" y="2247900"/>
            <a:ext cx="2178050" cy="1941513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</a:t>
            </a:r>
          </a:p>
        </p:txBody>
      </p:sp>
      <p:sp>
        <p:nvSpPr>
          <p:cNvPr id="7104539" name="Line 27"/>
          <p:cNvSpPr>
            <a:spLocks noChangeShapeType="1"/>
          </p:cNvSpPr>
          <p:nvPr/>
        </p:nvSpPr>
        <p:spPr bwMode="auto">
          <a:xfrm>
            <a:off x="6019800" y="2527300"/>
            <a:ext cx="218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7104540" name="Text Box 28"/>
          <p:cNvSpPr txBox="1">
            <a:spLocks noChangeArrowheads="1"/>
          </p:cNvSpPr>
          <p:nvPr/>
        </p:nvSpPr>
        <p:spPr bwMode="auto">
          <a:xfrm>
            <a:off x="6596063" y="2233613"/>
            <a:ext cx="10302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</a:pPr>
            <a:r>
              <a:rPr kumimoji="1" lang="en-US" altLang="ko-KR" b="0">
                <a:latin typeface="HY견고딕" pitchFamily="18" charset="-127"/>
                <a:ea typeface="HY견고딕" pitchFamily="18" charset="-127"/>
              </a:rPr>
              <a:t>EnDP </a:t>
            </a:r>
            <a:r>
              <a:rPr kumimoji="1" lang="ko-KR" altLang="en-US" b="0">
                <a:latin typeface="HY견고딕" pitchFamily="18" charset="-127"/>
                <a:ea typeface="HY견고딕" pitchFamily="18" charset="-127"/>
              </a:rPr>
              <a:t>과정 </a:t>
            </a:r>
          </a:p>
        </p:txBody>
      </p:sp>
      <p:sp>
        <p:nvSpPr>
          <p:cNvPr id="7104541" name="Text Box 29"/>
          <p:cNvSpPr txBox="1">
            <a:spLocks noChangeArrowheads="1"/>
          </p:cNvSpPr>
          <p:nvPr/>
        </p:nvSpPr>
        <p:spPr bwMode="auto">
          <a:xfrm>
            <a:off x="6176963" y="2552700"/>
            <a:ext cx="187325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전략적 사고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전략적 제휴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불확실성과 신규사업전략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가치창조형 경영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전략적 마케팅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리더십 역량개발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Coaching Skill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Negotiation Skill </a:t>
            </a:r>
          </a:p>
          <a:p>
            <a:pPr eaLnBrk="1" latinLnBrk="1" hangingPunct="1">
              <a:lnSpc>
                <a:spcPct val="110000"/>
              </a:lnSpc>
              <a:buFontTx/>
              <a:buChar char="•"/>
            </a:pPr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Doing Biz in China(1,2)</a:t>
            </a:r>
          </a:p>
        </p:txBody>
      </p:sp>
      <p:sp>
        <p:nvSpPr>
          <p:cNvPr id="7104542" name="Rectangle 30"/>
          <p:cNvSpPr>
            <a:spLocks noChangeArrowheads="1"/>
          </p:cNvSpPr>
          <p:nvPr/>
        </p:nvSpPr>
        <p:spPr bwMode="auto">
          <a:xfrm>
            <a:off x="4860925" y="1984375"/>
            <a:ext cx="969963" cy="641350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 LG</a:t>
            </a:r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경영인</a:t>
            </a:r>
          </a:p>
          <a:p>
            <a:pPr algn="ctr" eaLnBrk="1" latinLnBrk="1" hangingPunct="1"/>
            <a:r>
              <a:rPr kumimoji="1" lang="en-US" altLang="ko-KR" sz="1000" b="0">
                <a:latin typeface="HY견고딕" pitchFamily="18" charset="-127"/>
                <a:ea typeface="HY견고딕" pitchFamily="18" charset="-127"/>
              </a:rPr>
              <a:t>Forum</a:t>
            </a:r>
          </a:p>
        </p:txBody>
      </p:sp>
      <p:sp>
        <p:nvSpPr>
          <p:cNvPr id="7104543" name="Rectangle 31"/>
          <p:cNvSpPr>
            <a:spLocks noChangeArrowheads="1"/>
          </p:cNvSpPr>
          <p:nvPr/>
        </p:nvSpPr>
        <p:spPr bwMode="auto">
          <a:xfrm>
            <a:off x="1862138" y="1612900"/>
            <a:ext cx="6356350" cy="3016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GSEC(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경영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ISSUE 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논의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,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혁신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Best Practice 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공유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)</a:t>
            </a:r>
          </a:p>
        </p:txBody>
      </p:sp>
      <p:sp>
        <p:nvSpPr>
          <p:cNvPr id="7104544" name="Rectangle 32"/>
          <p:cNvSpPr>
            <a:spLocks noChangeArrowheads="1"/>
          </p:cNvSpPr>
          <p:nvPr/>
        </p:nvSpPr>
        <p:spPr bwMode="auto">
          <a:xfrm>
            <a:off x="3881438" y="2309813"/>
            <a:ext cx="781050" cy="188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임원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어학</a:t>
            </a:r>
          </a:p>
          <a:p>
            <a:pPr algn="ctr" eaLnBrk="1" latinLnBrk="1" hangingPunct="1"/>
            <a:r>
              <a:rPr kumimoji="1" lang="ko-KR" altLang="en-US" sz="1000" b="0">
                <a:latin typeface="HY견고딕" pitchFamily="18" charset="-127"/>
                <a:ea typeface="HY견고딕" pitchFamily="18" charset="-127"/>
              </a:rPr>
              <a:t>과정</a:t>
            </a:r>
          </a:p>
        </p:txBody>
      </p:sp>
      <p:sp>
        <p:nvSpPr>
          <p:cNvPr id="7104545" name="Rectangle 33"/>
          <p:cNvSpPr>
            <a:spLocks noChangeArrowheads="1"/>
          </p:cNvSpPr>
          <p:nvPr/>
        </p:nvSpPr>
        <p:spPr bwMode="auto">
          <a:xfrm>
            <a:off x="1862138" y="4279900"/>
            <a:ext cx="6330950" cy="3016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GS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그룹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EDP(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신임임원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과정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(Value,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전략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,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리더십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,Global,CEO </a:t>
            </a:r>
            <a:r>
              <a:rPr kumimoji="1" lang="ko-KR" altLang="en-US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교류 등 </a:t>
            </a:r>
            <a:r>
              <a:rPr kumimoji="1" lang="en-US" altLang="ko-KR" sz="1000" b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)</a:t>
            </a:r>
          </a:p>
        </p:txBody>
      </p:sp>
      <p:sp>
        <p:nvSpPr>
          <p:cNvPr id="7104546" name="Line 34"/>
          <p:cNvSpPr>
            <a:spLocks noChangeShapeType="1"/>
          </p:cNvSpPr>
          <p:nvPr/>
        </p:nvSpPr>
        <p:spPr bwMode="auto">
          <a:xfrm flipV="1">
            <a:off x="1260475" y="4687888"/>
            <a:ext cx="7100888" cy="95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104547" name="AutoShape 35"/>
          <p:cNvSpPr>
            <a:spLocks noChangeArrowheads="1"/>
          </p:cNvSpPr>
          <p:nvPr/>
        </p:nvSpPr>
        <p:spPr bwMode="auto">
          <a:xfrm>
            <a:off x="4649788" y="4916488"/>
            <a:ext cx="762000" cy="419100"/>
          </a:xfrm>
          <a:prstGeom prst="flowChartDecision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ko-KR" altLang="en-US" b="0">
                <a:solidFill>
                  <a:srgbClr val="FFFFCC"/>
                </a:solidFill>
                <a:latin typeface="HY견고딕" pitchFamily="18" charset="-127"/>
                <a:ea typeface="HY견고딕" pitchFamily="18" charset="-127"/>
              </a:rPr>
              <a:t>선발</a:t>
            </a:r>
          </a:p>
        </p:txBody>
      </p:sp>
      <p:grpSp>
        <p:nvGrpSpPr>
          <p:cNvPr id="7104548" name="Group 36"/>
          <p:cNvGrpSpPr>
            <a:grpSpLocks/>
          </p:cNvGrpSpPr>
          <p:nvPr/>
        </p:nvGrpSpPr>
        <p:grpSpPr bwMode="auto">
          <a:xfrm>
            <a:off x="8350250" y="1504950"/>
            <a:ext cx="812800" cy="876300"/>
            <a:chOff x="5616" y="536"/>
            <a:chExt cx="512" cy="552"/>
          </a:xfrm>
        </p:grpSpPr>
        <p:sp>
          <p:nvSpPr>
            <p:cNvPr id="7104549" name="Rectangle 37"/>
            <p:cNvSpPr>
              <a:spLocks noChangeArrowheads="1"/>
            </p:cNvSpPr>
            <p:nvPr/>
          </p:nvSpPr>
          <p:spPr bwMode="auto">
            <a:xfrm>
              <a:off x="5616" y="536"/>
              <a:ext cx="512" cy="552"/>
            </a:xfrm>
            <a:prstGeom prst="rect">
              <a:avLst/>
            </a:prstGeom>
            <a:solidFill>
              <a:schemeClr val="bg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  <p:sp>
          <p:nvSpPr>
            <p:cNvPr id="7104550" name="Rectangle 38"/>
            <p:cNvSpPr>
              <a:spLocks noChangeArrowheads="1"/>
            </p:cNvSpPr>
            <p:nvPr/>
          </p:nvSpPr>
          <p:spPr bwMode="auto">
            <a:xfrm>
              <a:off x="5647" y="689"/>
              <a:ext cx="449" cy="11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ko-KR" altLang="en-US" sz="1000">
                  <a:ea typeface="바탕체" pitchFamily="17" charset="-127"/>
                </a:rPr>
                <a:t>기존과정</a:t>
              </a:r>
            </a:p>
          </p:txBody>
        </p:sp>
        <p:sp>
          <p:nvSpPr>
            <p:cNvPr id="7104551" name="Rectangle 39"/>
            <p:cNvSpPr>
              <a:spLocks noChangeArrowheads="1"/>
            </p:cNvSpPr>
            <p:nvPr/>
          </p:nvSpPr>
          <p:spPr bwMode="auto">
            <a:xfrm>
              <a:off x="5647" y="820"/>
              <a:ext cx="449" cy="112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solidFill>
                    <a:schemeClr val="bg1"/>
                  </a:solidFill>
                  <a:ea typeface="바탕체" pitchFamily="17" charset="-127"/>
                </a:rPr>
                <a:t>GS</a:t>
              </a:r>
              <a:r>
                <a:rPr lang="ko-KR" altLang="en-US" sz="1000">
                  <a:solidFill>
                    <a:schemeClr val="bg1"/>
                  </a:solidFill>
                  <a:ea typeface="바탕체" pitchFamily="17" charset="-127"/>
                </a:rPr>
                <a:t>그룹</a:t>
              </a:r>
            </a:p>
          </p:txBody>
        </p:sp>
        <p:sp>
          <p:nvSpPr>
            <p:cNvPr id="7104552" name="Rectangle 40"/>
            <p:cNvSpPr>
              <a:spLocks noChangeArrowheads="1"/>
            </p:cNvSpPr>
            <p:nvPr/>
          </p:nvSpPr>
          <p:spPr bwMode="auto">
            <a:xfrm>
              <a:off x="5647" y="567"/>
              <a:ext cx="449" cy="11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 </a:t>
              </a:r>
              <a:r>
                <a:rPr lang="ko-KR" altLang="en-US" sz="1000">
                  <a:ea typeface="바탕체" pitchFamily="17" charset="-127"/>
                </a:rPr>
                <a:t>과정개발 </a:t>
              </a:r>
            </a:p>
          </p:txBody>
        </p:sp>
        <p:sp>
          <p:nvSpPr>
            <p:cNvPr id="7104553" name="Rectangle 41"/>
            <p:cNvSpPr>
              <a:spLocks noChangeArrowheads="1"/>
            </p:cNvSpPr>
            <p:nvPr/>
          </p:nvSpPr>
          <p:spPr bwMode="auto">
            <a:xfrm>
              <a:off x="5647" y="945"/>
              <a:ext cx="449" cy="112"/>
            </a:xfrm>
            <a:prstGeom prst="rect">
              <a:avLst/>
            </a:prstGeom>
            <a:solidFill>
              <a:srgbClr val="EAEAEA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altLang="ko-KR" sz="1000">
                  <a:ea typeface="바탕체" pitchFamily="17" charset="-127"/>
                </a:rPr>
                <a:t>LG</a:t>
              </a:r>
              <a:r>
                <a:rPr lang="ko-KR" altLang="en-US" sz="1000">
                  <a:ea typeface="바탕체" pitchFamily="17" charset="-127"/>
                </a:rPr>
                <a:t>그룹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9666" name="Rectangle 2"/>
          <p:cNvSpPr>
            <a:spLocks noChangeArrowheads="1"/>
          </p:cNvSpPr>
          <p:nvPr/>
        </p:nvSpPr>
        <p:spPr bwMode="auto">
          <a:xfrm>
            <a:off x="4232275" y="1633538"/>
            <a:ext cx="9715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 sz="1400">
                <a:solidFill>
                  <a:srgbClr val="000000"/>
                </a:solidFill>
                <a:ea typeface="바탕" pitchFamily="18" charset="-127"/>
              </a:rPr>
              <a:t>운영과정 수 </a:t>
            </a:r>
            <a:endParaRPr kumimoji="1" lang="ko-KR" altLang="en-US" sz="1400">
              <a:ea typeface="바탕" pitchFamily="18" charset="-127"/>
            </a:endParaRPr>
          </a:p>
        </p:txBody>
      </p:sp>
      <p:sp>
        <p:nvSpPr>
          <p:cNvPr id="6769667" name="Rectangle 3"/>
          <p:cNvSpPr>
            <a:spLocks noChangeArrowheads="1"/>
          </p:cNvSpPr>
          <p:nvPr/>
        </p:nvSpPr>
        <p:spPr bwMode="auto">
          <a:xfrm>
            <a:off x="581025" y="774700"/>
            <a:ext cx="88487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kumimoji="1" lang="ko-KR" altLang="en-US" sz="1400">
                <a:ea typeface="바탕" pitchFamily="18" charset="-127"/>
              </a:rPr>
              <a:t>총 </a:t>
            </a:r>
            <a:r>
              <a:rPr kumimoji="1" lang="en-US" altLang="ko-KR" sz="1400">
                <a:ea typeface="바탕" pitchFamily="18" charset="-127"/>
              </a:rPr>
              <a:t>82</a:t>
            </a:r>
            <a:r>
              <a:rPr kumimoji="1" lang="ko-KR" altLang="en-US" sz="1400">
                <a:ea typeface="바탕" pitchFamily="18" charset="-127"/>
              </a:rPr>
              <a:t>개 과정 中 당사 자체로 주관하고 있는 과정은 </a:t>
            </a:r>
            <a:r>
              <a:rPr kumimoji="1" lang="en-US" altLang="ko-KR" sz="1400">
                <a:ea typeface="바탕" pitchFamily="18" charset="-127"/>
              </a:rPr>
              <a:t>68</a:t>
            </a:r>
            <a:r>
              <a:rPr kumimoji="1" lang="ko-KR" altLang="en-US" sz="1400">
                <a:ea typeface="바탕" pitchFamily="18" charset="-127"/>
              </a:rPr>
              <a:t>개이며</a:t>
            </a:r>
            <a:r>
              <a:rPr kumimoji="1" lang="en-US" altLang="ko-KR" sz="1400">
                <a:ea typeface="바탕" pitchFamily="18" charset="-127"/>
              </a:rPr>
              <a:t>, </a:t>
            </a:r>
            <a:r>
              <a:rPr kumimoji="1" lang="ko-KR" altLang="en-US" sz="1400">
                <a:ea typeface="바탕" pitchFamily="18" charset="-127"/>
              </a:rPr>
              <a:t>인재개발팀에서는 직무교육을 포함 </a:t>
            </a:r>
            <a:r>
              <a:rPr kumimoji="1" lang="en-US" altLang="ko-KR" sz="1400">
                <a:ea typeface="바탕" pitchFamily="18" charset="-127"/>
              </a:rPr>
              <a:t>49</a:t>
            </a:r>
            <a:r>
              <a:rPr kumimoji="1" lang="ko-KR" altLang="en-US" sz="1400">
                <a:ea typeface="바탕" pitchFamily="18" charset="-127"/>
              </a:rPr>
              <a:t>개 과정을 운영하고 있음</a:t>
            </a:r>
          </a:p>
        </p:txBody>
      </p:sp>
      <p:sp>
        <p:nvSpPr>
          <p:cNvPr id="6769668" name="Line 4"/>
          <p:cNvSpPr>
            <a:spLocks noChangeShapeType="1"/>
          </p:cNvSpPr>
          <p:nvPr/>
        </p:nvSpPr>
        <p:spPr bwMode="gray">
          <a:xfrm>
            <a:off x="3333750" y="1905000"/>
            <a:ext cx="2620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69" name="Rectangle 5"/>
          <p:cNvSpPr>
            <a:spLocks noChangeArrowheads="1"/>
          </p:cNvSpPr>
          <p:nvPr/>
        </p:nvSpPr>
        <p:spPr bwMode="auto">
          <a:xfrm>
            <a:off x="877888" y="2111375"/>
            <a:ext cx="5307012" cy="37020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70" name="Line 6"/>
          <p:cNvSpPr>
            <a:spLocks noChangeShapeType="1"/>
          </p:cNvSpPr>
          <p:nvPr/>
        </p:nvSpPr>
        <p:spPr bwMode="auto">
          <a:xfrm>
            <a:off x="1447800" y="2600325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71" name="Line 7"/>
          <p:cNvSpPr>
            <a:spLocks noChangeShapeType="1"/>
          </p:cNvSpPr>
          <p:nvPr/>
        </p:nvSpPr>
        <p:spPr bwMode="auto">
          <a:xfrm>
            <a:off x="1435100" y="3098800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72" name="Line 8"/>
          <p:cNvSpPr>
            <a:spLocks noChangeShapeType="1"/>
          </p:cNvSpPr>
          <p:nvPr/>
        </p:nvSpPr>
        <p:spPr bwMode="auto">
          <a:xfrm>
            <a:off x="3457575" y="2355850"/>
            <a:ext cx="0" cy="34671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73" name="Line 9"/>
          <p:cNvSpPr>
            <a:spLocks noChangeShapeType="1"/>
          </p:cNvSpPr>
          <p:nvPr/>
        </p:nvSpPr>
        <p:spPr bwMode="auto">
          <a:xfrm>
            <a:off x="4362450" y="2101850"/>
            <a:ext cx="0" cy="3708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74" name="Rectangle 10"/>
          <p:cNvSpPr>
            <a:spLocks noChangeArrowheads="1"/>
          </p:cNvSpPr>
          <p:nvPr/>
        </p:nvSpPr>
        <p:spPr bwMode="auto">
          <a:xfrm>
            <a:off x="2862263" y="2141538"/>
            <a:ext cx="12446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GS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건설 자체주관</a:t>
            </a:r>
            <a:endParaRPr kumimoji="1" lang="ko-KR" altLang="en-US">
              <a:ea typeface="바탕" pitchFamily="18" charset="-127"/>
            </a:endParaRPr>
          </a:p>
        </p:txBody>
      </p:sp>
      <p:sp>
        <p:nvSpPr>
          <p:cNvPr id="6769675" name="AutoShape 11"/>
          <p:cNvSpPr>
            <a:spLocks noChangeArrowheads="1"/>
          </p:cNvSpPr>
          <p:nvPr/>
        </p:nvSpPr>
        <p:spPr bwMode="auto">
          <a:xfrm rot="5400000">
            <a:off x="5430044" y="3752057"/>
            <a:ext cx="2495550" cy="271462"/>
          </a:xfrm>
          <a:prstGeom prst="triangle">
            <a:avLst>
              <a:gd name="adj" fmla="val 50000"/>
            </a:avLst>
          </a:prstGeom>
          <a:solidFill>
            <a:srgbClr val="96969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769676" name="AutoShape 12"/>
          <p:cNvSpPr>
            <a:spLocks noChangeArrowheads="1"/>
          </p:cNvSpPr>
          <p:nvPr/>
        </p:nvSpPr>
        <p:spPr bwMode="auto">
          <a:xfrm>
            <a:off x="889000" y="2603500"/>
            <a:ext cx="1663700" cy="500063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경영교육 및</a:t>
            </a:r>
            <a:br>
              <a:rPr kumimoji="1" lang="ko-KR" altLang="en-US">
                <a:ea typeface="바탕" pitchFamily="18" charset="-127"/>
              </a:rPr>
            </a:br>
            <a:r>
              <a:rPr kumimoji="1" lang="ko-KR" altLang="en-US">
                <a:ea typeface="바탕" pitchFamily="18" charset="-127"/>
              </a:rPr>
              <a:t>핵심인재 교육</a:t>
            </a:r>
          </a:p>
        </p:txBody>
      </p:sp>
      <p:sp>
        <p:nvSpPr>
          <p:cNvPr id="6769677" name="AutoShape 13"/>
          <p:cNvSpPr>
            <a:spLocks noChangeArrowheads="1"/>
          </p:cNvSpPr>
          <p:nvPr/>
        </p:nvSpPr>
        <p:spPr bwMode="auto">
          <a:xfrm>
            <a:off x="889000" y="3055938"/>
            <a:ext cx="1663700" cy="500062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조직문화 교육</a:t>
            </a:r>
          </a:p>
        </p:txBody>
      </p:sp>
      <p:sp>
        <p:nvSpPr>
          <p:cNvPr id="6769678" name="AutoShape 14"/>
          <p:cNvSpPr>
            <a:spLocks noChangeArrowheads="1"/>
          </p:cNvSpPr>
          <p:nvPr/>
        </p:nvSpPr>
        <p:spPr bwMode="auto">
          <a:xfrm>
            <a:off x="889000" y="3514725"/>
            <a:ext cx="1663700" cy="500063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>
                <a:ea typeface="바탕" pitchFamily="18" charset="-127"/>
              </a:rPr>
              <a:t>Global</a:t>
            </a:r>
            <a:r>
              <a:rPr kumimoji="1" lang="ko-KR" altLang="en-US">
                <a:ea typeface="바탕" pitchFamily="18" charset="-127"/>
              </a:rPr>
              <a:t>교육</a:t>
            </a:r>
          </a:p>
        </p:txBody>
      </p:sp>
      <p:sp>
        <p:nvSpPr>
          <p:cNvPr id="6769679" name="AutoShape 15"/>
          <p:cNvSpPr>
            <a:spLocks noChangeArrowheads="1"/>
          </p:cNvSpPr>
          <p:nvPr/>
        </p:nvSpPr>
        <p:spPr bwMode="auto">
          <a:xfrm>
            <a:off x="889000" y="3968750"/>
            <a:ext cx="1663700" cy="500063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직무 교육</a:t>
            </a:r>
          </a:p>
        </p:txBody>
      </p:sp>
      <p:sp>
        <p:nvSpPr>
          <p:cNvPr id="6769680" name="AutoShape 16"/>
          <p:cNvSpPr>
            <a:spLocks noChangeArrowheads="1"/>
          </p:cNvSpPr>
          <p:nvPr/>
        </p:nvSpPr>
        <p:spPr bwMode="auto">
          <a:xfrm>
            <a:off x="889000" y="4433888"/>
            <a:ext cx="1663700" cy="500062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전문가 육성 교육</a:t>
            </a:r>
          </a:p>
        </p:txBody>
      </p:sp>
      <p:sp>
        <p:nvSpPr>
          <p:cNvPr id="6769681" name="AutoShape 17"/>
          <p:cNvSpPr>
            <a:spLocks noChangeArrowheads="1"/>
          </p:cNvSpPr>
          <p:nvPr/>
        </p:nvSpPr>
        <p:spPr bwMode="auto">
          <a:xfrm>
            <a:off x="889000" y="4897438"/>
            <a:ext cx="1663700" cy="500062"/>
          </a:xfrm>
          <a:prstGeom prst="bevel">
            <a:avLst>
              <a:gd name="adj" fmla="val 7301"/>
            </a:avLst>
          </a:prstGeom>
          <a:solidFill>
            <a:srgbClr val="D1A5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latinLnBrk="1" hangingPunct="1"/>
            <a:r>
              <a:rPr kumimoji="1" lang="ko-KR" altLang="en-US">
                <a:ea typeface="바탕" pitchFamily="18" charset="-127"/>
              </a:rPr>
              <a:t>기타교육</a:t>
            </a:r>
          </a:p>
        </p:txBody>
      </p:sp>
      <p:sp>
        <p:nvSpPr>
          <p:cNvPr id="6769682" name="Rectangle 18"/>
          <p:cNvSpPr>
            <a:spLocks noChangeArrowheads="1"/>
          </p:cNvSpPr>
          <p:nvPr/>
        </p:nvSpPr>
        <p:spPr bwMode="auto">
          <a:xfrm>
            <a:off x="1503363" y="2293938"/>
            <a:ext cx="4270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구분 </a:t>
            </a:r>
            <a:endParaRPr kumimoji="1" lang="ko-KR" altLang="en-US">
              <a:ea typeface="바탕" pitchFamily="18" charset="-127"/>
            </a:endParaRPr>
          </a:p>
        </p:txBody>
      </p:sp>
      <p:sp>
        <p:nvSpPr>
          <p:cNvPr id="6769683" name="Line 19"/>
          <p:cNvSpPr>
            <a:spLocks noChangeShapeType="1"/>
          </p:cNvSpPr>
          <p:nvPr/>
        </p:nvSpPr>
        <p:spPr bwMode="auto">
          <a:xfrm>
            <a:off x="1435100" y="3549650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84" name="Line 20"/>
          <p:cNvSpPr>
            <a:spLocks noChangeShapeType="1"/>
          </p:cNvSpPr>
          <p:nvPr/>
        </p:nvSpPr>
        <p:spPr bwMode="auto">
          <a:xfrm>
            <a:off x="1435100" y="4003675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85" name="Line 21"/>
          <p:cNvSpPr>
            <a:spLocks noChangeShapeType="1"/>
          </p:cNvSpPr>
          <p:nvPr/>
        </p:nvSpPr>
        <p:spPr bwMode="auto">
          <a:xfrm>
            <a:off x="1435100" y="4470400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86" name="Line 22"/>
          <p:cNvSpPr>
            <a:spLocks noChangeShapeType="1"/>
          </p:cNvSpPr>
          <p:nvPr/>
        </p:nvSpPr>
        <p:spPr bwMode="auto">
          <a:xfrm>
            <a:off x="1435100" y="4930775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87" name="Rectangle 23"/>
          <p:cNvSpPr>
            <a:spLocks noChangeArrowheads="1"/>
          </p:cNvSpPr>
          <p:nvPr/>
        </p:nvSpPr>
        <p:spPr bwMode="auto">
          <a:xfrm>
            <a:off x="2824163" y="2700338"/>
            <a:ext cx="30432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 8                                          9                 17</a:t>
            </a:r>
          </a:p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(3)                                        (2)                (5)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688" name="Line 24"/>
          <p:cNvSpPr>
            <a:spLocks noChangeShapeType="1"/>
          </p:cNvSpPr>
          <p:nvPr/>
        </p:nvSpPr>
        <p:spPr bwMode="auto">
          <a:xfrm>
            <a:off x="1435100" y="5394325"/>
            <a:ext cx="4737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89" name="Line 25"/>
          <p:cNvSpPr>
            <a:spLocks noChangeShapeType="1"/>
          </p:cNvSpPr>
          <p:nvPr/>
        </p:nvSpPr>
        <p:spPr bwMode="auto">
          <a:xfrm>
            <a:off x="2541588" y="2101850"/>
            <a:ext cx="0" cy="3708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90" name="Rectangle 26"/>
          <p:cNvSpPr>
            <a:spLocks noChangeArrowheads="1"/>
          </p:cNvSpPr>
          <p:nvPr/>
        </p:nvSpPr>
        <p:spPr bwMode="auto">
          <a:xfrm>
            <a:off x="1477963" y="5545138"/>
            <a:ext cx="2778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계 </a:t>
            </a:r>
            <a:endParaRPr kumimoji="1" lang="ko-KR" altLang="en-US">
              <a:ea typeface="바탕" pitchFamily="18" charset="-127"/>
            </a:endParaRPr>
          </a:p>
        </p:txBody>
      </p:sp>
      <p:sp>
        <p:nvSpPr>
          <p:cNvPr id="6769691" name="Rectangle 27"/>
          <p:cNvSpPr>
            <a:spLocks noChangeArrowheads="1"/>
          </p:cNvSpPr>
          <p:nvPr/>
        </p:nvSpPr>
        <p:spPr bwMode="auto">
          <a:xfrm>
            <a:off x="2798763" y="5519738"/>
            <a:ext cx="29876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49                   19                  14               82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692" name="Rectangle 28"/>
          <p:cNvSpPr>
            <a:spLocks noChangeArrowheads="1"/>
          </p:cNvSpPr>
          <p:nvPr/>
        </p:nvSpPr>
        <p:spPr bwMode="auto">
          <a:xfrm>
            <a:off x="3498850" y="4084638"/>
            <a:ext cx="23479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       19                    3               47 </a:t>
            </a:r>
          </a:p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                    (IT,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경리</a:t>
            </a:r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,HR)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693" name="Text Box 29"/>
          <p:cNvSpPr txBox="1">
            <a:spLocks noChangeArrowheads="1"/>
          </p:cNvSpPr>
          <p:nvPr/>
        </p:nvSpPr>
        <p:spPr bwMode="gray">
          <a:xfrm>
            <a:off x="1155700" y="5886450"/>
            <a:ext cx="4378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1" lang="en-US" altLang="ko-KR" sz="1000">
                <a:ea typeface="바탕" pitchFamily="18" charset="-127"/>
              </a:rPr>
              <a:t>☞  1. (    )</a:t>
            </a:r>
            <a:r>
              <a:rPr kumimoji="1" lang="ko-KR" altLang="en-US" sz="1000">
                <a:ea typeface="바탕" pitchFamily="18" charset="-127"/>
              </a:rPr>
              <a:t>는 임원교육과정 수 </a:t>
            </a:r>
          </a:p>
          <a:p>
            <a:pPr eaLnBrk="1" hangingPunct="1"/>
            <a:r>
              <a:rPr kumimoji="1" lang="ko-KR" altLang="en-US" sz="1000">
                <a:ea typeface="바탕" pitchFamily="18" charset="-127"/>
              </a:rPr>
              <a:t>     </a:t>
            </a:r>
            <a:r>
              <a:rPr kumimoji="1" lang="en-US" altLang="ko-KR" sz="1000">
                <a:ea typeface="바탕" pitchFamily="18" charset="-127"/>
              </a:rPr>
              <a:t>2. </a:t>
            </a:r>
            <a:r>
              <a:rPr kumimoji="1" lang="ko-KR" altLang="en-US" sz="1000">
                <a:ea typeface="바탕" pitchFamily="18" charset="-127"/>
              </a:rPr>
              <a:t>직무교육 중 사외전문기관에 파견하는 과정</a:t>
            </a:r>
            <a:r>
              <a:rPr kumimoji="1" lang="en-US" altLang="ko-KR" sz="1000">
                <a:ea typeface="바탕" pitchFamily="18" charset="-127"/>
              </a:rPr>
              <a:t>,</a:t>
            </a:r>
            <a:r>
              <a:rPr kumimoji="1" lang="ko-KR" altLang="en-US" sz="1000">
                <a:ea typeface="바탕" pitchFamily="18" charset="-127"/>
              </a:rPr>
              <a:t>도서배포는 제외</a:t>
            </a:r>
          </a:p>
          <a:p>
            <a:pPr eaLnBrk="1" hangingPunct="1"/>
            <a:r>
              <a:rPr kumimoji="1" lang="ko-KR" altLang="en-US" sz="1000">
                <a:ea typeface="바탕" pitchFamily="18" charset="-127"/>
              </a:rPr>
              <a:t>     </a:t>
            </a:r>
            <a:r>
              <a:rPr kumimoji="1" lang="en-US" altLang="ko-KR" sz="1000">
                <a:ea typeface="바탕" pitchFamily="18" charset="-127"/>
              </a:rPr>
              <a:t>3. </a:t>
            </a:r>
            <a:r>
              <a:rPr kumimoji="1" lang="ko-KR" altLang="en-US" sz="1000">
                <a:ea typeface="바탕" pitchFamily="18" charset="-127"/>
              </a:rPr>
              <a:t>인화원 위탁과정 중 </a:t>
            </a:r>
            <a:r>
              <a:rPr kumimoji="1" lang="en-US" altLang="ko-KR" sz="1000">
                <a:ea typeface="바탕" pitchFamily="18" charset="-127"/>
              </a:rPr>
              <a:t>IT/</a:t>
            </a:r>
            <a:r>
              <a:rPr kumimoji="1" lang="ko-KR" altLang="en-US" sz="1000">
                <a:ea typeface="바탕" pitchFamily="18" charset="-127"/>
              </a:rPr>
              <a:t>경리</a:t>
            </a:r>
            <a:r>
              <a:rPr kumimoji="1" lang="en-US" altLang="ko-KR" sz="1000">
                <a:ea typeface="바탕" pitchFamily="18" charset="-127"/>
              </a:rPr>
              <a:t>/HR</a:t>
            </a:r>
            <a:r>
              <a:rPr kumimoji="1" lang="ko-KR" altLang="en-US" sz="1000">
                <a:ea typeface="바탕" pitchFamily="18" charset="-127"/>
              </a:rPr>
              <a:t>대학과 </a:t>
            </a:r>
            <a:r>
              <a:rPr kumimoji="1" lang="en-US" altLang="ko-KR" sz="1000">
                <a:ea typeface="바탕" pitchFamily="18" charset="-127"/>
              </a:rPr>
              <a:t>Cyber</a:t>
            </a:r>
            <a:r>
              <a:rPr kumimoji="1" lang="ko-KR" altLang="en-US" sz="1000">
                <a:ea typeface="바탕" pitchFamily="18" charset="-127"/>
              </a:rPr>
              <a:t>교육은 </a:t>
            </a:r>
            <a:r>
              <a:rPr kumimoji="1" lang="en-US" altLang="ko-KR" sz="1000">
                <a:ea typeface="바탕" pitchFamily="18" charset="-127"/>
              </a:rPr>
              <a:t>1</a:t>
            </a:r>
            <a:r>
              <a:rPr kumimoji="1" lang="ko-KR" altLang="en-US" sz="1000">
                <a:ea typeface="바탕" pitchFamily="18" charset="-127"/>
              </a:rPr>
              <a:t>개 과정으로 계산    </a:t>
            </a:r>
          </a:p>
        </p:txBody>
      </p:sp>
      <p:sp>
        <p:nvSpPr>
          <p:cNvPr id="6769694" name="Line 30"/>
          <p:cNvSpPr>
            <a:spLocks noChangeShapeType="1"/>
          </p:cNvSpPr>
          <p:nvPr/>
        </p:nvSpPr>
        <p:spPr bwMode="auto">
          <a:xfrm>
            <a:off x="5276850" y="2101850"/>
            <a:ext cx="0" cy="3708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95" name="Line 31"/>
          <p:cNvSpPr>
            <a:spLocks noChangeShapeType="1"/>
          </p:cNvSpPr>
          <p:nvPr/>
        </p:nvSpPr>
        <p:spPr bwMode="auto">
          <a:xfrm>
            <a:off x="2552700" y="2362200"/>
            <a:ext cx="18161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ko-KR" altLang="en-US"/>
          </a:p>
        </p:txBody>
      </p:sp>
      <p:sp>
        <p:nvSpPr>
          <p:cNvPr id="6769696" name="Rectangle 32"/>
          <p:cNvSpPr>
            <a:spLocks noChangeArrowheads="1"/>
          </p:cNvSpPr>
          <p:nvPr/>
        </p:nvSpPr>
        <p:spPr bwMode="auto">
          <a:xfrm>
            <a:off x="4564063" y="2205038"/>
            <a:ext cx="5699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인화원            </a:t>
            </a:r>
          </a:p>
          <a:p>
            <a:pPr eaLnBrk="1" latinLnBrk="1" hangingPunct="1"/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   위탁</a:t>
            </a:r>
          </a:p>
        </p:txBody>
      </p:sp>
      <p:sp>
        <p:nvSpPr>
          <p:cNvPr id="6769697" name="Rectangle 33"/>
          <p:cNvSpPr>
            <a:spLocks noChangeArrowheads="1"/>
          </p:cNvSpPr>
          <p:nvPr/>
        </p:nvSpPr>
        <p:spPr bwMode="auto">
          <a:xfrm>
            <a:off x="2646363" y="2408238"/>
            <a:ext cx="746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인재개발팀</a:t>
            </a:r>
            <a:endParaRPr kumimoji="1" lang="ko-KR" altLang="en-US">
              <a:ea typeface="바탕" pitchFamily="18" charset="-127"/>
            </a:endParaRPr>
          </a:p>
        </p:txBody>
      </p:sp>
      <p:sp>
        <p:nvSpPr>
          <p:cNvPr id="6769698" name="Rectangle 34"/>
          <p:cNvSpPr>
            <a:spLocks noChangeArrowheads="1"/>
          </p:cNvSpPr>
          <p:nvPr/>
        </p:nvSpPr>
        <p:spPr bwMode="auto">
          <a:xfrm>
            <a:off x="3586163" y="2408238"/>
            <a:ext cx="682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사업본부</a:t>
            </a:r>
            <a:endParaRPr kumimoji="1" lang="ko-KR" altLang="en-US">
              <a:ea typeface="바탕" pitchFamily="18" charset="-127"/>
            </a:endParaRPr>
          </a:p>
        </p:txBody>
      </p:sp>
      <p:sp>
        <p:nvSpPr>
          <p:cNvPr id="6769699" name="Rectangle 35"/>
          <p:cNvSpPr>
            <a:spLocks noChangeArrowheads="1"/>
          </p:cNvSpPr>
          <p:nvPr/>
        </p:nvSpPr>
        <p:spPr bwMode="auto">
          <a:xfrm>
            <a:off x="2862263" y="3208338"/>
            <a:ext cx="29114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3                                                              3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700" name="Rectangle 36"/>
          <p:cNvSpPr>
            <a:spLocks noChangeArrowheads="1"/>
          </p:cNvSpPr>
          <p:nvPr/>
        </p:nvSpPr>
        <p:spPr bwMode="auto">
          <a:xfrm>
            <a:off x="2862263" y="3678238"/>
            <a:ext cx="290988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5                                            1                6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701" name="Rectangle 37"/>
          <p:cNvSpPr>
            <a:spLocks noChangeArrowheads="1"/>
          </p:cNvSpPr>
          <p:nvPr/>
        </p:nvSpPr>
        <p:spPr bwMode="auto">
          <a:xfrm>
            <a:off x="2849563" y="4618038"/>
            <a:ext cx="2954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6                                                               6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702" name="Rectangle 38"/>
          <p:cNvSpPr>
            <a:spLocks noChangeArrowheads="1"/>
          </p:cNvSpPr>
          <p:nvPr/>
        </p:nvSpPr>
        <p:spPr bwMode="auto">
          <a:xfrm>
            <a:off x="2849563" y="5011738"/>
            <a:ext cx="29956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3                                           1                  4 </a:t>
            </a:r>
          </a:p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                                         (cyber)</a:t>
            </a: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703" name="Rectangle 39"/>
          <p:cNvSpPr>
            <a:spLocks noChangeArrowheads="1"/>
          </p:cNvSpPr>
          <p:nvPr/>
        </p:nvSpPr>
        <p:spPr bwMode="auto">
          <a:xfrm>
            <a:off x="5618163" y="2255838"/>
            <a:ext cx="3159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latinLnBrk="1" hangingPunct="1"/>
            <a:r>
              <a:rPr kumimoji="1" lang="en-US" altLang="ko-KR">
                <a:solidFill>
                  <a:srgbClr val="000000"/>
                </a:solidFill>
                <a:ea typeface="바탕" pitchFamily="18" charset="-127"/>
              </a:rPr>
              <a:t> </a:t>
            </a:r>
            <a:r>
              <a:rPr kumimoji="1" lang="ko-KR" altLang="en-US">
                <a:solidFill>
                  <a:srgbClr val="000000"/>
                </a:solidFill>
                <a:ea typeface="바탕" pitchFamily="18" charset="-127"/>
              </a:rPr>
              <a:t>계 </a:t>
            </a:r>
          </a:p>
        </p:txBody>
      </p:sp>
      <p:sp>
        <p:nvSpPr>
          <p:cNvPr id="6769704" name="Text Box 40"/>
          <p:cNvSpPr txBox="1">
            <a:spLocks noChangeArrowheads="1"/>
          </p:cNvSpPr>
          <p:nvPr/>
        </p:nvSpPr>
        <p:spPr bwMode="auto">
          <a:xfrm>
            <a:off x="6896100" y="3125788"/>
            <a:ext cx="2946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lnSpc>
                <a:spcPct val="115000"/>
              </a:lnSpc>
              <a:buFontTx/>
              <a:buChar char="•"/>
            </a:pPr>
            <a:r>
              <a:rPr kumimoji="1" lang="en-US" altLang="ko-KR">
                <a:ea typeface="바탕" pitchFamily="18" charset="-127"/>
              </a:rPr>
              <a:t>  </a:t>
            </a:r>
            <a:r>
              <a:rPr kumimoji="1" lang="ko-KR" altLang="en-US">
                <a:ea typeface="바탕" pitchFamily="18" charset="-127"/>
              </a:rPr>
              <a:t>교육과정 수는 적절하나 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과정의 </a:t>
            </a:r>
            <a:r>
              <a:rPr kumimoji="1" lang="en-US" altLang="ko-KR">
                <a:ea typeface="바탕" pitchFamily="18" charset="-127"/>
              </a:rPr>
              <a:t>Quality</a:t>
            </a:r>
            <a:r>
              <a:rPr kumimoji="1" lang="ko-KR" altLang="en-US">
                <a:ea typeface="바탕" pitchFamily="18" charset="-127"/>
              </a:rPr>
              <a:t>를 높이기 위해서는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계속적인 </a:t>
            </a:r>
            <a:r>
              <a:rPr kumimoji="1" lang="en-US" altLang="ko-KR">
                <a:ea typeface="바탕" pitchFamily="18" charset="-127"/>
              </a:rPr>
              <a:t>Revamping </a:t>
            </a:r>
            <a:r>
              <a:rPr kumimoji="1" lang="ko-KR" altLang="en-US">
                <a:ea typeface="바탕" pitchFamily="18" charset="-127"/>
              </a:rPr>
              <a:t>작업이 필요함</a:t>
            </a:r>
          </a:p>
          <a:p>
            <a:pPr eaLnBrk="1" latinLnBrk="1" hangingPunct="1">
              <a:lnSpc>
                <a:spcPct val="115000"/>
              </a:lnSpc>
            </a:pPr>
            <a:endParaRPr kumimoji="1" lang="ko-KR" altLang="en-US">
              <a:ea typeface="바탕" pitchFamily="18" charset="-127"/>
            </a:endParaRPr>
          </a:p>
          <a:p>
            <a:pPr eaLnBrk="1" latinLnBrk="1" hangingPunct="1">
              <a:lnSpc>
                <a:spcPct val="115000"/>
              </a:lnSpc>
              <a:buFontTx/>
              <a:buChar char="•"/>
            </a:pPr>
            <a:r>
              <a:rPr kumimoji="1" lang="ko-KR" altLang="en-US">
                <a:ea typeface="바탕" pitchFamily="18" charset="-127"/>
              </a:rPr>
              <a:t> 인재개발팀 주관교육과정 중 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자체 개발한 과정은 </a:t>
            </a:r>
            <a:r>
              <a:rPr kumimoji="1" lang="en-US" altLang="ko-KR">
                <a:ea typeface="바탕" pitchFamily="18" charset="-127"/>
              </a:rPr>
              <a:t>5</a:t>
            </a:r>
            <a:r>
              <a:rPr kumimoji="1" lang="ko-KR" altLang="en-US">
                <a:ea typeface="바탕" pitchFamily="18" charset="-127"/>
              </a:rPr>
              <a:t>개임 </a:t>
            </a:r>
          </a:p>
          <a:p>
            <a:pPr eaLnBrk="1" latinLnBrk="1" hangingPunct="1">
              <a:lnSpc>
                <a:spcPct val="115000"/>
              </a:lnSpc>
            </a:pPr>
            <a:r>
              <a:rPr kumimoji="1" lang="ko-KR" altLang="en-US">
                <a:ea typeface="바탕" pitchFamily="18" charset="-127"/>
              </a:rPr>
              <a:t>   </a:t>
            </a:r>
            <a:r>
              <a:rPr kumimoji="1" lang="en-US" altLang="ko-KR">
                <a:ea typeface="바탕" pitchFamily="18" charset="-127"/>
              </a:rPr>
              <a:t>- </a:t>
            </a:r>
            <a:r>
              <a:rPr kumimoji="1" lang="ko-KR" altLang="en-US">
                <a:ea typeface="바탕" pitchFamily="18" charset="-127"/>
              </a:rPr>
              <a:t>국내집합 과정</a:t>
            </a:r>
            <a:r>
              <a:rPr kumimoji="1" lang="en-US" altLang="ko-KR">
                <a:ea typeface="바탕" pitchFamily="18" charset="-127"/>
              </a:rPr>
              <a:t>(</a:t>
            </a:r>
            <a:r>
              <a:rPr kumimoji="1" lang="ko-KR" altLang="en-US">
                <a:ea typeface="바탕" pitchFamily="18" charset="-127"/>
              </a:rPr>
              <a:t>해외파견 제외</a:t>
            </a:r>
            <a:r>
              <a:rPr kumimoji="1" lang="en-US" altLang="ko-KR">
                <a:ea typeface="바탕" pitchFamily="18" charset="-127"/>
              </a:rPr>
              <a:t>) </a:t>
            </a:r>
          </a:p>
          <a:p>
            <a:pPr eaLnBrk="1" latinLnBrk="1" hangingPunct="1">
              <a:lnSpc>
                <a:spcPct val="115000"/>
              </a:lnSpc>
            </a:pPr>
            <a:endParaRPr kumimoji="1" lang="en-US" altLang="ko-KR">
              <a:ea typeface="바탕" pitchFamily="18" charset="-127"/>
            </a:endParaRPr>
          </a:p>
        </p:txBody>
      </p:sp>
      <p:sp>
        <p:nvSpPr>
          <p:cNvPr id="6769705" name="Text Box 41"/>
          <p:cNvSpPr txBox="1">
            <a:spLocks noChangeArrowheads="1"/>
          </p:cNvSpPr>
          <p:nvPr/>
        </p:nvSpPr>
        <p:spPr bwMode="auto">
          <a:xfrm>
            <a:off x="5105400" y="2136775"/>
            <a:ext cx="220663" cy="1825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ko-KR">
                <a:ea typeface="바탕" pitchFamily="18" charset="-127"/>
              </a:rPr>
              <a:t>3)  </a:t>
            </a:r>
          </a:p>
        </p:txBody>
      </p:sp>
      <p:sp>
        <p:nvSpPr>
          <p:cNvPr id="6769706" name="Text Box 42"/>
          <p:cNvSpPr txBox="1">
            <a:spLocks noChangeArrowheads="1"/>
          </p:cNvSpPr>
          <p:nvPr/>
        </p:nvSpPr>
        <p:spPr bwMode="auto">
          <a:xfrm>
            <a:off x="2095500" y="4041775"/>
            <a:ext cx="220663" cy="182563"/>
          </a:xfrm>
          <a:prstGeom prst="rect">
            <a:avLst/>
          </a:prstGeom>
          <a:solidFill>
            <a:srgbClr val="D1A55C"/>
          </a:solidFill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바탕" pitchFamily="18" charset="-127"/>
              </a:rPr>
              <a:t>2)  </a:t>
            </a:r>
          </a:p>
        </p:txBody>
      </p:sp>
      <p:sp>
        <p:nvSpPr>
          <p:cNvPr id="6769707" name="Text Box 43"/>
          <p:cNvSpPr txBox="1">
            <a:spLocks noChangeArrowheads="1"/>
          </p:cNvSpPr>
          <p:nvPr/>
        </p:nvSpPr>
        <p:spPr bwMode="auto">
          <a:xfrm>
            <a:off x="2209800" y="2695575"/>
            <a:ext cx="220663" cy="182563"/>
          </a:xfrm>
          <a:prstGeom prst="rect">
            <a:avLst/>
          </a:prstGeom>
          <a:solidFill>
            <a:srgbClr val="D1A55C"/>
          </a:solidFill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ko-KR">
                <a:ea typeface="바탕" pitchFamily="18" charset="-127"/>
              </a:rPr>
              <a:t>1)  </a:t>
            </a:r>
          </a:p>
        </p:txBody>
      </p:sp>
      <p:sp>
        <p:nvSpPr>
          <p:cNvPr id="6769708" name="Text Box 44"/>
          <p:cNvSpPr txBox="1">
            <a:spLocks noChangeArrowheads="1"/>
          </p:cNvSpPr>
          <p:nvPr/>
        </p:nvSpPr>
        <p:spPr bwMode="auto">
          <a:xfrm>
            <a:off x="6423025" y="149225"/>
            <a:ext cx="3227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r>
              <a:rPr kumimoji="1" lang="en-US" altLang="ko-KR" sz="1400">
                <a:ea typeface="바탕" pitchFamily="18" charset="-127"/>
              </a:rPr>
              <a:t>2) </a:t>
            </a:r>
            <a:r>
              <a:rPr kumimoji="1" lang="ko-KR" altLang="en-US" sz="1400">
                <a:ea typeface="바탕" pitchFamily="18" charset="-127"/>
              </a:rPr>
              <a:t>운영과정 수</a:t>
            </a:r>
          </a:p>
        </p:txBody>
      </p:sp>
      <p:sp>
        <p:nvSpPr>
          <p:cNvPr id="6769709" name="Rectangle 45"/>
          <p:cNvSpPr>
            <a:spLocks noChangeArrowheads="1"/>
          </p:cNvSpPr>
          <p:nvPr/>
        </p:nvSpPr>
        <p:spPr bwMode="auto">
          <a:xfrm>
            <a:off x="2047875" y="6583363"/>
            <a:ext cx="3594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latinLnBrk="1" hangingPunct="1"/>
            <a:fld id="{1962ECE9-CFD2-4CB4-910C-2F0E83D55EC7}" type="slidenum">
              <a:rPr kumimoji="1" lang="en-US" altLang="ko-KR" b="0">
                <a:latin typeface="굴림" pitchFamily="50" charset="-127"/>
                <a:ea typeface="굴림" pitchFamily="50" charset="-127"/>
              </a:rPr>
              <a:pPr algn="r" eaLnBrk="1" latinLnBrk="1" hangingPunct="1"/>
              <a:t>9</a:t>
            </a:fld>
            <a:endParaRPr kumimoji="1" lang="en-US" altLang="ko-KR" b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769710" name="Text Box 46"/>
          <p:cNvSpPr txBox="1">
            <a:spLocks noChangeArrowheads="1"/>
          </p:cNvSpPr>
          <p:nvPr/>
        </p:nvSpPr>
        <p:spPr bwMode="auto">
          <a:xfrm>
            <a:off x="2867025" y="4098925"/>
            <a:ext cx="168275" cy="182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바탕체" pitchFamily="17" charset="-127"/>
              </a:rPr>
              <a:t>25</a:t>
            </a:r>
          </a:p>
        </p:txBody>
      </p:sp>
      <p:sp>
        <p:nvSpPr>
          <p:cNvPr id="6769711" name="Text Box 47"/>
          <p:cNvSpPr txBox="1">
            <a:spLocks noChangeArrowheads="1"/>
          </p:cNvSpPr>
          <p:nvPr/>
        </p:nvSpPr>
        <p:spPr bwMode="auto">
          <a:xfrm>
            <a:off x="271463" y="195263"/>
            <a:ext cx="2733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600">
                <a:ea typeface="바탕" pitchFamily="18" charset="-127"/>
              </a:rPr>
              <a:t>2. GS</a:t>
            </a:r>
            <a:r>
              <a:rPr kumimoji="1" lang="ko-KR" altLang="en-US" sz="1600">
                <a:ea typeface="바탕" pitchFamily="18" charset="-127"/>
              </a:rPr>
              <a:t>건설 교육체계 전체상  </a:t>
            </a:r>
            <a:endParaRPr lang="ko-KR" altLang="en-US" sz="1600">
              <a:ea typeface="바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C small Fonts_KOR">
  <a:themeElements>
    <a:clrScheme name="MMC small Fonts_KOR 11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B2D1B2"/>
      </a:accent1>
      <a:accent2>
        <a:srgbClr val="0000CC"/>
      </a:accent2>
      <a:accent3>
        <a:srgbClr val="FFFFFF"/>
      </a:accent3>
      <a:accent4>
        <a:srgbClr val="000000"/>
      </a:accent4>
      <a:accent5>
        <a:srgbClr val="D5E5D5"/>
      </a:accent5>
      <a:accent6>
        <a:srgbClr val="0000B9"/>
      </a:accent6>
      <a:hlink>
        <a:srgbClr val="B2B2B2"/>
      </a:hlink>
      <a:folHlink>
        <a:srgbClr val="004222"/>
      </a:folHlink>
    </a:clrScheme>
    <a:fontScheme name="MMC small Fonts_KOR">
      <a:majorFont>
        <a:latin typeface="Arial"/>
        <a:ea typeface="HY견고딕"/>
        <a:cs typeface=""/>
      </a:majorFont>
      <a:minorFont>
        <a:latin typeface="Arial"/>
        <a:ea typeface="바탕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바탕 옛한글 자모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바탕 옛한글 자모" pitchFamily="18" charset="-127"/>
          </a:defRPr>
        </a:defPPr>
      </a:lstStyle>
    </a:lnDef>
  </a:objectDefaults>
  <a:extraClrSchemeLst>
    <a:extraClrScheme>
      <a:clrScheme name="MMC small Fonts_KOR 1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2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0000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3">
        <a:dk1>
          <a:srgbClr val="000000"/>
        </a:dk1>
        <a:lt1>
          <a:srgbClr val="FFFFFF"/>
        </a:lt1>
        <a:dk2>
          <a:srgbClr val="C0C0C0"/>
        </a:dk2>
        <a:lt2>
          <a:srgbClr val="808080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EAEAEA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4">
        <a:dk1>
          <a:srgbClr val="000000"/>
        </a:dk1>
        <a:lt1>
          <a:srgbClr val="FFFFFF"/>
        </a:lt1>
        <a:dk2>
          <a:srgbClr val="C0C0C0"/>
        </a:dk2>
        <a:lt2>
          <a:srgbClr val="5F5F5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EAEAEA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E7"/>
        </a:accent6>
        <a:hlink>
          <a:srgbClr val="EAEAEA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EAEAEA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7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EAEAEA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8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EAEAEA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9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00422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10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004222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MC small Fonts_KOR 1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B2B2B2"/>
        </a:hlink>
        <a:folHlink>
          <a:srgbClr val="0042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기본 디자인">
  <a:themeElements>
    <a:clrScheme name="기본 디자인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2D1B2"/>
      </a:accent1>
      <a:accent2>
        <a:srgbClr val="0000CC"/>
      </a:accent2>
      <a:accent3>
        <a:srgbClr val="FFFFFF"/>
      </a:accent3>
      <a:accent4>
        <a:srgbClr val="000000"/>
      </a:accent4>
      <a:accent5>
        <a:srgbClr val="D5E5D5"/>
      </a:accent5>
      <a:accent6>
        <a:srgbClr val="0000B9"/>
      </a:accent6>
      <a:hlink>
        <a:srgbClr val="004222"/>
      </a:hlink>
      <a:folHlink>
        <a:srgbClr val="5E1A0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바탕 옛한글 자모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바탕 옛한글 자모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00422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2D1B2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0000B9"/>
        </a:accent6>
        <a:hlink>
          <a:srgbClr val="004222"/>
        </a:hlink>
        <a:folHlink>
          <a:srgbClr val="5E1A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417205</TotalTime>
  <Words>3881</Words>
  <Application>Microsoft Office PowerPoint</Application>
  <PresentationFormat>A4 용지(210x297mm)</PresentationFormat>
  <Paragraphs>1412</Paragraphs>
  <Slides>26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28" baseType="lpstr">
      <vt:lpstr>MMC small Fonts_KOR</vt:lpstr>
      <vt:lpstr>기본 디자인</vt:lpstr>
      <vt:lpstr>Click to add title</vt:lpstr>
      <vt:lpstr>Contents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</vt:vector>
  </TitlesOfParts>
  <Company>Merver H.R.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신반도체 기업문화 정립 프로젝트</dc:title>
  <dc:creator>Noh, Jae Hang</dc:creator>
  <cp:lastModifiedBy>김동철</cp:lastModifiedBy>
  <cp:revision>4521</cp:revision>
  <dcterms:created xsi:type="dcterms:W3CDTF">2003-01-13T04:47:43Z</dcterms:created>
  <dcterms:modified xsi:type="dcterms:W3CDTF">2014-08-17T06:43:56Z</dcterms:modified>
</cp:coreProperties>
</file>