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662738" cy="9906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4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B6830-5DEB-4C40-8384-2271FF7AE208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6137A-72CC-4BFC-B7A5-A10C2DF0B6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6137A-72CC-4BFC-B7A5-A10C2DF0B67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6137A-72CC-4BFC-B7A5-A10C2DF0B67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6137A-72CC-4BFC-B7A5-A10C2DF0B67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B0B78C-109D-483C-8C5F-94108DAACB25}" type="datetimeFigureOut">
              <a:rPr lang="ko-KR" altLang="en-US" smtClean="0"/>
              <a:pPr/>
              <a:t>2012-10-25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0F7EC4-3D54-424D-9418-02F6BD4787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6336704" cy="1224136"/>
          </a:xfrm>
        </p:spPr>
        <p:txBody>
          <a:bodyPr>
            <a:noAutofit/>
          </a:bodyPr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별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,  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파도 그림검사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SWT</a:t>
            </a:r>
            <a:br>
              <a:rPr lang="en-US" altLang="ko-K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</a:br>
            <a:r>
              <a:rPr lang="en-US" altLang="ko-K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(Star-wave  test)</a:t>
            </a:r>
            <a:endParaRPr lang="ko-KR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76056" y="4437112"/>
            <a:ext cx="3528392" cy="1368152"/>
          </a:xfrm>
        </p:spPr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극동대학글로벌 대학원</a:t>
            </a:r>
            <a:endParaRPr lang="en-US" altLang="ko-KR" sz="24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심리 상담치료학과</a:t>
            </a:r>
            <a:endParaRPr lang="en-US" altLang="ko-KR" sz="24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이 영 </a:t>
            </a:r>
            <a:r>
              <a:rPr lang="ko-KR" altLang="en-US" sz="24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희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643192" cy="5997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4)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물체의 상징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-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물체의 상징이란 다의적이기 때문에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그린 사람과의 상담에 의해서 그 의미를 찾아 내는 것이 중요하다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또한 아이들이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SWT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에 나타나는부가물은 풍부한 표현력으로 해석하는 경우가 많다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예를 들면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새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천사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로켓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비행기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UFO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등이 표현된다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파도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인간내부의 생생한 요소를 표현한 것으로 감정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무의식 등을 나타낸다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별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무지의 암흑세계에서 길을 안내하고 전진하려는 의지의 빛으로  지성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정신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의식 등을 나타낸다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달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본인의 관심이나 흥미의 방향성을 제시한다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바위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섬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절벽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장애를 나타내지만 묘사방법에 의해서는 조난자의 피난장소나 안전한 장소가 되기도 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동시에 해변이나 해안도 장애와 안전한 장소를 시사한다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구름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천둥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벼락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스트레스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피해 등을 시사한다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등대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인공적인 빛으로 길을 안내해 주는 것으로 방향성을 시사한다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배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인생의 의사 소통을 의미한다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유의해야 할 점 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– 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여러 그림에서 지속적이고 반복적인 위험요소를 표현하면서 안전하다고 말한다면 피검자의 방어와 저항일 수도 있다는 점 또한 배제해서도 안 된다</a:t>
            </a:r>
            <a:endParaRPr lang="en-US" altLang="ko-KR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ko-KR" altLang="en-US" dirty="0" smtClean="0"/>
              <a:t>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수직적 구조의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SWT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비교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" name="내용 개체 틀 3" descr="IMG_20121022_2238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971" t="1328" r="-970" b="7023"/>
          <a:stretch>
            <a:fillRect/>
          </a:stretch>
        </p:blipFill>
        <p:spPr>
          <a:xfrm>
            <a:off x="755576" y="1052736"/>
            <a:ext cx="741682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IMG_20121022_225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6186"/>
          <a:stretch>
            <a:fillRect/>
          </a:stretch>
        </p:blipFill>
        <p:spPr>
          <a:xfrm>
            <a:off x="683568" y="1052736"/>
            <a:ext cx="7344816" cy="5421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* </a:t>
            </a: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수평적 구조의 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SWT</a:t>
            </a: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비교</a:t>
            </a:r>
            <a:endParaRPr lang="ko-KR" altLang="en-US" dirty="0">
              <a:solidFill>
                <a:schemeClr val="accent2">
                  <a:lumMod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" name="내용 개체 틀 3" descr="IMG_20121022_2250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122" r="8163" b="3034"/>
          <a:stretch>
            <a:fillRect/>
          </a:stretch>
        </p:blipFill>
        <p:spPr>
          <a:xfrm>
            <a:off x="971600" y="1124744"/>
            <a:ext cx="6768752" cy="5256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* </a:t>
            </a: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필적의 임상적 의미</a:t>
            </a:r>
            <a:endParaRPr lang="ko-KR" altLang="en-US" dirty="0">
              <a:solidFill>
                <a:schemeClr val="accent2">
                  <a:lumMod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" name="내용 개체 틀 3" descr="IMG_20121022_2251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980" t="17036" b="9550"/>
          <a:stretch>
            <a:fillRect/>
          </a:stretch>
        </p:blipFill>
        <p:spPr>
          <a:xfrm>
            <a:off x="683568" y="1196752"/>
            <a:ext cx="7272808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IMG_20121022_2251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010" t="8837" r="7071"/>
          <a:stretch>
            <a:fillRect/>
          </a:stretch>
        </p:blipFill>
        <p:spPr>
          <a:xfrm>
            <a:off x="1043608" y="980728"/>
            <a:ext cx="6984776" cy="5205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IMG_20121022_2251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8821" r="2381" b="69735"/>
          <a:stretch>
            <a:fillRect/>
          </a:stretch>
        </p:blipFill>
        <p:spPr>
          <a:xfrm>
            <a:off x="1043608" y="836712"/>
            <a:ext cx="6984776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* SWT</a:t>
            </a:r>
            <a:r>
              <a:rPr lang="ko-KR" altLang="en-US" dirty="0" err="1" smtClean="0">
                <a:solidFill>
                  <a:schemeClr val="accent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분석지</a:t>
            </a:r>
            <a:endParaRPr lang="ko-KR" altLang="en-US" dirty="0">
              <a:solidFill>
                <a:schemeClr val="accent2">
                  <a:lumMod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" name="내용 개체 틀 3" descr="IMG_20121022_2251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33650" r="10067" b="10718"/>
          <a:stretch>
            <a:fillRect/>
          </a:stretch>
        </p:blipFill>
        <p:spPr>
          <a:xfrm>
            <a:off x="971600" y="1196752"/>
            <a:ext cx="6768752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7. SWT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 임상적 활용</a:t>
            </a:r>
            <a:endParaRPr lang="ko-KR" altLang="en-US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" name="내용 개체 틀 3" descr="IMG_20121022_2252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200800" cy="534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그림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157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과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158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은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14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세 여아의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SWT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이다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 </a:t>
            </a:r>
          </a:p>
          <a:p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피검자는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생후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년도 되기 전에  어머니의 가출과 아버지의 잦은 재혼으로 할머니에게서 양육됨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세경에 생계를 위해 할머니가 집을 비운 사이 이웃집 할아버지에 의해 반복적인 성폭력을 당한 경험이 있음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성폭력 이후 나이에 부적절한 의사 표현을 하는 등 퇴행현상을 지속하여 정신과 치료를 받기도 함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초등학교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학년이 되도록 울음으로 의사표현을 하고 지나친 의존성 때문에 또래로부터 기분 나쁘고 재수 없는 아이라는 비난을 받음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SWT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설명에서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피검자는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‘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아름다운 풍경에 쓰레기가 가득 버려져 있어요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물은 더럽고 그래서 사람이 오지 않아요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.’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라고 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피검자의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SWT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에서 파도와 어울리지 않는 부조화의 공간 구조를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나타내고 있고 바다를 강조하고 있다는 것은 현재 피검자가 느끼고 있는 감정적 어려움의 측면을 시사한다고 볼 수 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목      차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1484784"/>
            <a:ext cx="7488832" cy="48965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ko-KR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 검사의 이론적 배경</a:t>
            </a:r>
            <a:endParaRPr lang="en-US" altLang="ko-KR" sz="36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 검사의 특징</a:t>
            </a:r>
            <a:endParaRPr lang="en-US" altLang="ko-KR" sz="36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 검사 준비</a:t>
            </a:r>
            <a:endParaRPr lang="en-US" altLang="ko-KR" sz="36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4. </a:t>
            </a:r>
            <a:r>
              <a:rPr lang="ko-KR" altLang="en-US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 검사 지시방법</a:t>
            </a:r>
            <a:endParaRPr lang="en-US" altLang="ko-KR" sz="36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5.</a:t>
            </a:r>
            <a:r>
              <a:rPr lang="ko-KR" altLang="en-US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별과 파도 검사 실시방법</a:t>
            </a:r>
            <a:endParaRPr lang="en-US" altLang="ko-KR" sz="36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6. </a:t>
            </a:r>
            <a:r>
              <a:rPr lang="ko-KR" altLang="en-US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 검사 해석의 </a:t>
            </a:r>
            <a:r>
              <a:rPr lang="en-US" altLang="ko-KR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단계</a:t>
            </a:r>
            <a:endParaRPr lang="en-US" altLang="ko-KR" sz="36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7. </a:t>
            </a:r>
            <a:r>
              <a:rPr lang="ko-KR" altLang="en-US" sz="36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파도의 임상적 활용</a:t>
            </a:r>
            <a:endParaRPr lang="en-US" altLang="ko-KR" sz="36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184576"/>
          </a:xfrm>
        </p:spPr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바다에 버려진 쓰레기들은 원치 않는 현실에 대한 공격이라고 볼 수 있음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성기형태의 해초와 피 흘리는 물고기 또한 상처적인 경험과 동일시 되고 있다고 볼 수 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별은 아마도 피검 자 자신인 것 같다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피검자는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외상으로 인한 직접적인 어려움 외에 수치심과 죄책감과 낙인 등의 부가적인 어려움을 가질 수 있음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피검자는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아직 퇴행적 도피에서 온전히 벗어난 것은 아니지만 명백한 것은 작품과정을 통해 스스로 문제 규정을 할 수 있다는 점이다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파도검사의 이론적 배경</a:t>
            </a:r>
            <a:endParaRPr lang="ko-KR" altLang="en-US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628800"/>
            <a:ext cx="8496944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496944" cy="4824536"/>
          </a:xfrm>
        </p:spPr>
        <p:txBody>
          <a:bodyPr/>
          <a:lstStyle/>
          <a:p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1970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년대 독일 심리학자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울쥬라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아베랄르멘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(Ave-</a:t>
            </a:r>
            <a:r>
              <a:rPr lang="en-US" altLang="ko-KR" dirty="0" err="1" smtClean="0">
                <a:latin typeface="굴림" pitchFamily="50" charset="-127"/>
                <a:ea typeface="굴림" pitchFamily="50" charset="-127"/>
              </a:rPr>
              <a:t>Lallemant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en-US" altLang="ko-KR" dirty="0" err="1" smtClean="0">
                <a:latin typeface="굴림" pitchFamily="50" charset="-127"/>
                <a:ea typeface="굴림" pitchFamily="50" charset="-127"/>
              </a:rPr>
              <a:t>Ursura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에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의해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창안 개발 되었다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1978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년에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별과 파도 검사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가 간행 되었다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투사검사 중 하나로서 임상에서 인격진단검사로서 주로 사용되고 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실시 후 바로 결과에 대한 상담을  통해서 면접효과를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촉진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심화시킬  수 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랄르멘은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발테그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dirty="0" err="1" smtClean="0">
                <a:latin typeface="굴림" pitchFamily="50" charset="-127"/>
                <a:ea typeface="굴림" pitchFamily="50" charset="-127"/>
              </a:rPr>
              <a:t>Wartegg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묘화검사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나무검사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글자  필적과 함께 사용하면  더욱 효과가 있다고  주장하고 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살 무렵부터 취학전의 유아의 경우는 발달기능검사로도 사용 할 수 있다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 검사의 특징</a:t>
            </a:r>
            <a:endParaRPr lang="ko-KR" altLang="en-US" sz="36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003232" cy="4824536"/>
          </a:xfrm>
          <a:ln>
            <a:solidFill>
              <a:schemeClr val="accent1">
                <a:shade val="50000"/>
                <a:alpha val="99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적용연령은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살부터 고령자까지로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소용시간은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분에서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10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분 정도만  있으면 완성되는 경우가 많다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그림표현에 있어서의 기본적인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가지 요소인 형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움직임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공간사용법에 의해 파악된다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별을 그리는 한 줄긋기의 필적은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대뇌신피질의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뇌기능과 관련된다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파도를 그리는 흔들리는 동작을 나타내는 선은 소뇌의 운동기능과 관련 된다고 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검사지의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빈 공간의 사용은 피검자가 별과 파도를 공간 안에 어떻게 배치하는가에 따라 그 사람의 정신적인 면의 특징을 파악 할 수 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투사검사로 별과 파도나 기타 부가물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달이나 배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바위 등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을 그리게 함으로써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본인이 의식적으로 혹은 무의식적으로 느끼고 있는 긴장이나 개인적인 경향을 거기에 투사 시킨다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 검사 준비</a:t>
            </a:r>
            <a:endParaRPr lang="ko-KR" altLang="en-US" sz="36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A4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용지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연필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지우개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4.</a:t>
            </a:r>
            <a:r>
              <a:rPr lang="ko-KR" altLang="en-US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 검사 지시방법</a:t>
            </a:r>
            <a:endParaRPr lang="ko-KR" altLang="en-US" sz="36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“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연필로 바다의 파도 위에 별이 있는 하늘을 그리세요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”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라고 지시한다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5.</a:t>
            </a:r>
            <a:r>
              <a:rPr lang="ko-KR" altLang="en-US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 검사 실시</a:t>
            </a:r>
            <a:endParaRPr lang="ko-KR" altLang="en-US" sz="36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2B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부터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4B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정도의 부드러운 연필을 사용한다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주의할 점 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유아의 경우 자신이 좋아하는 그림에 열중하여 중요한 요소를 잊어버릴 수 있으므로 별과 파도 이외에는 그리지 않도록 주의를  준다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별과 파도  이외의 사물을 그려도 좋은가 라는 질문에는 자유롭게 그리라고  대답한다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시간제한은 없다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.( 5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분에서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10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분 정도로 완성 되는 경우가 많다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완성된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SWT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를 가지고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내담자와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대화한다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*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치료자는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SWT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의 해석을 가능한 한 상세히 설명한다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그렇게 함으로써 매우 빨리 문제의 초점을 파악 할 수 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6. </a:t>
            </a:r>
            <a:r>
              <a:rPr lang="ko-KR" altLang="en-US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별과 파도 검사 해석의 </a:t>
            </a:r>
            <a:r>
              <a:rPr lang="en-US" altLang="ko-KR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sz="3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단계</a:t>
            </a:r>
            <a:endParaRPr lang="ko-KR" altLang="en-US" sz="36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7704856" cy="4873752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1)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그림의 분류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–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어떤 착상으로 그림을 그렸는가 분류한다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>
              <a:buNone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요점만 있는 패턴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이성적으로 기능하는 사람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회화적인 패턴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감정적인 경험을 다른 사람과 공유하고 싶은 사람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감정이 듬뿍 담긴 패턴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감정이나 정서적인 것에 역점을 두는 사람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형식적인 패턴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자신을 감추려는 사람이거나 거꾸로 눈에 띄고 싶어하는 사람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상징적인 패턴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심적 갈등의 무의식적 표현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704856" cy="5544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2)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형식적인 공간구조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  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자연의 조화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내적 조화나 균형 등을 의미한다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  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배치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환경에 적응하려는 바램이나 의미를 의미한다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  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규칙성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내적인  규칙에 순종한다는 것을 의미한다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  *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부조화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심적 갈등 또는  질서에의 반항을 의미한다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</a:t>
            </a:r>
          </a:p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3)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공간 사용의 구조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융이 사용한 공간상징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움직임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방향성을 강조하는 공간도식 등을 참조하여 상하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수직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),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좌우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수평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구조로 설명 될 수 있다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  그 어느 쪽이든 물리적인 공간적  배치와 내용강조라는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가지 측면을 모두 살펴보고 분석한다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예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하늘 면적이 바다 면적보다 넓더라도 바다가 강조되어 그려졌다면  바다가 된다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2266</TotalTime>
  <Words>943</Words>
  <Application>Microsoft Office PowerPoint</Application>
  <PresentationFormat>화면 슬라이드 쇼(4:3)</PresentationFormat>
  <Paragraphs>87</Paragraphs>
  <Slides>20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오렌지</vt:lpstr>
      <vt:lpstr>별,  파도 그림검사SWT (Star-wave  test)</vt:lpstr>
      <vt:lpstr>목      차</vt:lpstr>
      <vt:lpstr>1. 별과 파도검사의 이론적 배경</vt:lpstr>
      <vt:lpstr>2. 별과 파도 검사의 특징</vt:lpstr>
      <vt:lpstr>3. 별과 파도 검사 준비</vt:lpstr>
      <vt:lpstr>4.별과 파도 검사 지시방법</vt:lpstr>
      <vt:lpstr>5.별과 파도 검사 실시</vt:lpstr>
      <vt:lpstr>6. 별과 파도 검사 해석의 5단계</vt:lpstr>
      <vt:lpstr>슬라이드 9</vt:lpstr>
      <vt:lpstr>슬라이드 10</vt:lpstr>
      <vt:lpstr> * 수직적 구조의 SWT비교</vt:lpstr>
      <vt:lpstr>슬라이드 12</vt:lpstr>
      <vt:lpstr> * 수평적 구조의 SWT비교</vt:lpstr>
      <vt:lpstr>* 필적의 임상적 의미</vt:lpstr>
      <vt:lpstr>슬라이드 15</vt:lpstr>
      <vt:lpstr>슬라이드 16</vt:lpstr>
      <vt:lpstr>                        * SWT분석지</vt:lpstr>
      <vt:lpstr>7. SWT의 임상적 활용</vt:lpstr>
      <vt:lpstr>슬라이드 19</vt:lpstr>
      <vt:lpstr>슬라이드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별,  파도 그림검사SWT(Star-wave test)</dc:title>
  <dc:creator> </dc:creator>
  <cp:lastModifiedBy>snoopy</cp:lastModifiedBy>
  <cp:revision>35</cp:revision>
  <dcterms:created xsi:type="dcterms:W3CDTF">2012-10-12T02:12:32Z</dcterms:created>
  <dcterms:modified xsi:type="dcterms:W3CDTF">2012-10-25T05:15:05Z</dcterms:modified>
</cp:coreProperties>
</file>